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4"/>
  </p:notesMasterIdLst>
  <p:sldIdLst>
    <p:sldId id="259" r:id="rId3"/>
    <p:sldId id="372" r:id="rId5"/>
    <p:sldId id="383" r:id="rId6"/>
    <p:sldId id="358" r:id="rId7"/>
    <p:sldId id="321" r:id="rId8"/>
    <p:sldId id="384" r:id="rId9"/>
    <p:sldId id="371" r:id="rId10"/>
    <p:sldId id="320" r:id="rId11"/>
    <p:sldId id="322" r:id="rId12"/>
    <p:sldId id="318" r:id="rId13"/>
    <p:sldId id="364" r:id="rId14"/>
    <p:sldId id="319" r:id="rId15"/>
    <p:sldId id="308" r:id="rId16"/>
    <p:sldId id="316" r:id="rId17"/>
    <p:sldId id="327" r:id="rId18"/>
    <p:sldId id="328" r:id="rId19"/>
    <p:sldId id="373" r:id="rId20"/>
    <p:sldId id="329" r:id="rId21"/>
    <p:sldId id="302" r:id="rId22"/>
    <p:sldId id="331" r:id="rId23"/>
    <p:sldId id="365" r:id="rId24"/>
    <p:sldId id="353" r:id="rId25"/>
    <p:sldId id="275" r:id="rId26"/>
    <p:sldId id="354" r:id="rId27"/>
    <p:sldId id="303" r:id="rId28"/>
    <p:sldId id="282" r:id="rId29"/>
    <p:sldId id="362" r:id="rId30"/>
    <p:sldId id="304" r:id="rId31"/>
    <p:sldId id="283" r:id="rId32"/>
    <p:sldId id="361" r:id="rId33"/>
    <p:sldId id="284" r:id="rId34"/>
    <p:sldId id="355" r:id="rId35"/>
    <p:sldId id="366" r:id="rId36"/>
    <p:sldId id="333" r:id="rId37"/>
    <p:sldId id="369" r:id="rId38"/>
    <p:sldId id="351" r:id="rId39"/>
    <p:sldId id="334" r:id="rId40"/>
    <p:sldId id="335" r:id="rId41"/>
    <p:sldId id="375" r:id="rId42"/>
    <p:sldId id="352" r:id="rId43"/>
    <p:sldId id="337" r:id="rId44"/>
    <p:sldId id="338" r:id="rId45"/>
    <p:sldId id="339" r:id="rId46"/>
    <p:sldId id="341" r:id="rId47"/>
    <p:sldId id="370" r:id="rId48"/>
    <p:sldId id="342" r:id="rId49"/>
    <p:sldId id="374" r:id="rId50"/>
    <p:sldId id="360" r:id="rId51"/>
    <p:sldId id="343" r:id="rId52"/>
    <p:sldId id="356" r:id="rId53"/>
    <p:sldId id="367" r:id="rId54"/>
    <p:sldId id="357" r:id="rId55"/>
    <p:sldId id="344" r:id="rId56"/>
    <p:sldId id="368" r:id="rId57"/>
    <p:sldId id="379" r:id="rId58"/>
    <p:sldId id="382" r:id="rId59"/>
    <p:sldId id="359" r:id="rId60"/>
    <p:sldId id="345" r:id="rId61"/>
    <p:sldId id="346" r:id="rId62"/>
    <p:sldId id="347" r:id="rId63"/>
    <p:sldId id="348" r:id="rId64"/>
    <p:sldId id="350" r:id="rId65"/>
  </p:sldIdLst>
  <p:sldSz cx="9144000" cy="6858000" type="screen4x3"/>
  <p:notesSz cx="6858000" cy="9144000"/>
  <p:custDataLst>
    <p:tags r:id="rId69"/>
  </p:custData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B0DC"/>
    <a:srgbClr val="55B4C4"/>
    <a:srgbClr val="72BDCC"/>
    <a:srgbClr val="FFFFFF"/>
    <a:srgbClr val="35261F"/>
    <a:srgbClr val="66B134"/>
    <a:srgbClr val="0076B8"/>
    <a:srgbClr val="008B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7" autoAdjust="0"/>
    <p:restoredTop sz="94280" autoAdjust="0"/>
  </p:normalViewPr>
  <p:slideViewPr>
    <p:cSldViewPr showGuides="1">
      <p:cViewPr varScale="1">
        <p:scale>
          <a:sx n="67" d="100"/>
          <a:sy n="67" d="100"/>
        </p:scale>
        <p:origin x="1276" y="52"/>
      </p:cViewPr>
      <p:guideLst>
        <p:guide orient="horz" pos="220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9" Type="http://schemas.openxmlformats.org/officeDocument/2006/relationships/tags" Target="tags/tag1.xml"/><Relationship Id="rId68" Type="http://schemas.openxmlformats.org/officeDocument/2006/relationships/tableStyles" Target="tableStyles.xml"/><Relationship Id="rId67" Type="http://schemas.openxmlformats.org/officeDocument/2006/relationships/viewProps" Target="viewProps.xml"/><Relationship Id="rId66" Type="http://schemas.openxmlformats.org/officeDocument/2006/relationships/presProps" Target="presProps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 noProof="0"/>
              <a:t>Click to edit Master text styles</a:t>
            </a:r>
            <a:endParaRPr lang="en-US" altLang="en-US" noProof="0"/>
          </a:p>
          <a:p>
            <a:pPr lvl="1"/>
            <a:r>
              <a:rPr lang="en-US" altLang="en-US" noProof="0"/>
              <a:t>Second level</a:t>
            </a:r>
            <a:endParaRPr lang="en-US" altLang="en-US" noProof="0"/>
          </a:p>
          <a:p>
            <a:pPr lvl="2"/>
            <a:r>
              <a:rPr lang="en-US" altLang="en-US" noProof="0"/>
              <a:t>Third level</a:t>
            </a:r>
            <a:endParaRPr lang="en-US" altLang="en-US" noProof="0"/>
          </a:p>
          <a:p>
            <a:pPr lvl="3"/>
            <a:r>
              <a:rPr lang="en-US" altLang="en-US" noProof="0"/>
              <a:t>Fourth level</a:t>
            </a:r>
            <a:endParaRPr lang="en-US" altLang="en-US" noProof="0"/>
          </a:p>
          <a:p>
            <a:pPr lvl="4"/>
            <a:r>
              <a:rPr lang="en-US" altLang="en-US" noProof="0"/>
              <a:t>Fifth level</a:t>
            </a:r>
            <a:endParaRPr lang="en-US" altLang="en-US" noProof="0"/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pPr>
              <a:defRPr/>
            </a:pPr>
            <a:fld id="{6F3FE65A-AA64-45D5-B393-0A35B3802649}" type="slidenum">
              <a:rPr lang="en-US" altLang="en-US"/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3D6EF6C-B87F-499D-B7A7-C38E420AC95A}" type="slidenum">
              <a:rPr lang="en-US" altLang="en-US" sz="1200" smtClean="0"/>
            </a:fld>
            <a:endParaRPr lang="en-US" altLang="en-US" sz="120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47A918B0-E022-409E-83B2-CEA4745C556D}" type="slidenum">
              <a:rPr lang="en-US" altLang="en-US" sz="1200" smtClean="0"/>
            </a:fld>
            <a:endParaRPr lang="en-US" altLang="en-US" sz="1200"/>
          </a:p>
        </p:txBody>
      </p:sp>
      <p:sp>
        <p:nvSpPr>
          <p:cNvPr id="368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A18830C-AC87-40AA-969B-16C2323D7665}" type="slidenum">
              <a:rPr lang="en-US" altLang="en-US" sz="1200" smtClean="0"/>
            </a:fld>
            <a:endParaRPr lang="en-US" altLang="en-US" sz="1200"/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/>
            <a:fld id="{C0B91747-6F96-497C-B8F8-767EC7691D93}" type="slidenum">
              <a:rPr lang="en-US" altLang="zh-CN" sz="1200" smtClean="0">
                <a:latin typeface="Times New Roman" panose="02020603050405020304" charset="0"/>
              </a:rPr>
            </a:fld>
            <a:endParaRPr lang="en-US" altLang="zh-CN" sz="1200">
              <a:latin typeface="Times New Roman" panose="0202060305040502030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4F8E457-AF1C-46F2-AD02-30327AF89F8A}" type="slidenum">
              <a:rPr lang="en-US" altLang="en-US" sz="1200" smtClean="0"/>
            </a:fld>
            <a:endParaRPr lang="en-US" altLang="en-US" sz="1200"/>
          </a:p>
        </p:txBody>
      </p:sp>
      <p:sp>
        <p:nvSpPr>
          <p:cNvPr id="573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6C82B8FB-6825-44FD-A57D-E8D6FB57C951}" type="slidenum">
              <a:rPr lang="en-US" altLang="en-US" sz="1200" smtClean="0"/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eaLnBrk="1" hangingPunct="1"/>
            <a:fld id="{9DE95C69-B47F-4D67-B399-8C465A7A9142}" type="slidenum">
              <a:rPr lang="en-US" altLang="zh-CN" sz="1200" smtClean="0">
                <a:latin typeface="Times New Roman" panose="02020603050405020304" charset="0"/>
              </a:rPr>
            </a:fld>
            <a:endParaRPr lang="en-US" altLang="zh-CN" sz="1200">
              <a:latin typeface="Times New Roman" panose="02020603050405020304" charset="0"/>
            </a:endParaRPr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17575" y="744538"/>
            <a:ext cx="4962525" cy="3722687"/>
          </a:xfrm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95EF2A4-657C-429B-B166-BDE77128761A}" type="slidenum">
              <a:rPr lang="en-US" altLang="zh-CN" sz="1200" smtClean="0">
                <a:latin typeface="Times New Roman" panose="02020603050405020304" charset="0"/>
              </a:rPr>
            </a:fld>
            <a:endParaRPr lang="en-US" altLang="zh-CN" sz="1200">
              <a:latin typeface="Times New Roman" panose="02020603050405020304" charset="0"/>
            </a:endParaRPr>
          </a:p>
        </p:txBody>
      </p:sp>
      <p:sp>
        <p:nvSpPr>
          <p:cNvPr id="12291" name="Rectangle 7"/>
          <p:cNvSpPr txBox="1">
            <a:spLocks noGrp="1" noChangeArrowheads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r"/>
            <a:fld id="{5E14C53C-5856-4E87-B2B0-07ABBE343E31}" type="slidenum">
              <a:rPr lang="en-US" altLang="zh-CN" sz="1200">
                <a:latin typeface="Arial" panose="020B0604020202020204" pitchFamily="34" charset="0"/>
                <a:ea typeface="MS PGothic" panose="020B0600070205080204" pitchFamily="34" charset="-128"/>
              </a:rPr>
            </a:fld>
            <a:endParaRPr lang="en-US" altLang="zh-CN" sz="1200">
              <a:latin typeface="Arial" panose="020B0604020202020204" pitchFamily="34" charset="0"/>
              <a:ea typeface="MS PGothic" panose="020B0600070205080204" pitchFamily="34" charset="-128"/>
            </a:endParaRPr>
          </a:p>
        </p:txBody>
      </p:sp>
      <p:sp>
        <p:nvSpPr>
          <p:cNvPr id="122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2293" name="Rectangle 3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zh-CN" altLang="zh-CN"/>
          </a:p>
        </p:txBody>
      </p:sp>
      <p:sp>
        <p:nvSpPr>
          <p:cNvPr id="1434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4F6D9D0B-2DF5-413A-BA4D-A9FF2B0B82D9}" type="slidenum">
              <a:rPr lang="en-US" altLang="en-US" sz="1200" smtClean="0"/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9A7C7CA-78A9-468F-BE40-D726CE00A41F}" type="slidenum">
              <a:rPr lang="en-US" altLang="en-US" sz="1200" smtClean="0"/>
            </a:fld>
            <a:endParaRPr lang="en-US" altLang="en-US" sz="1200"/>
          </a:p>
        </p:txBody>
      </p:sp>
      <p:sp>
        <p:nvSpPr>
          <p:cNvPr id="16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638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641582EF-912E-474D-9796-7FE1C42E6239}" type="slidenum">
              <a:rPr lang="en-US" altLang="en-US" sz="1200" smtClean="0"/>
            </a:fld>
            <a:endParaRPr lang="en-US" altLang="en-US" sz="1200"/>
          </a:p>
        </p:txBody>
      </p:sp>
      <p:sp>
        <p:nvSpPr>
          <p:cNvPr id="215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FEAA6E6-9511-43A9-AE13-AB6E6DB696A0}" type="slidenum">
              <a:rPr lang="en-US" altLang="en-US" sz="1200" smtClean="0"/>
            </a:fld>
            <a:endParaRPr lang="en-US" altLang="en-US" sz="1200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B3F4C4C-C094-4832-BC60-8EF3E15BDF38}" type="slidenum">
              <a:rPr lang="en-US" altLang="en-US" sz="1200" smtClean="0"/>
            </a:fld>
            <a:endParaRPr lang="en-US" alt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B16C6A2-995E-4AEC-BC73-00BA7854DD2F}" type="slidenum">
              <a:rPr lang="en-US" altLang="en-US" sz="1200" smtClean="0"/>
            </a:fld>
            <a:endParaRPr lang="en-US" altLang="en-US" sz="120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404E0E3-9128-4699-B5AC-2452AB526B91}" type="slidenum">
              <a:rPr lang="en-US" altLang="en-US" sz="1200" smtClean="0"/>
            </a:fld>
            <a:endParaRPr lang="en-US" altLang="en-US" sz="120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FBAFC6-9E5C-43CC-8698-A5CBE1678179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33008E-3CDC-4D12-86D0-244C70E4958A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05500" y="76200"/>
            <a:ext cx="1943100" cy="327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5676900" cy="327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AD1388-FD51-4270-B89E-C4F421B3513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BCAC8-049F-4AD5-B0CC-27760A4A2F62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7F83D-9C75-4848-8345-D8C13830E7ED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6200"/>
            <a:ext cx="381000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76200"/>
            <a:ext cx="381000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76C29C-EC13-4B8A-8910-39FD95E8AA24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3D9655-254D-43FF-A618-092F0863FA5E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6B3E1-32DC-42E1-B0A5-BBDAF5340DA0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EFB654-97A9-439B-865C-B2BE7F3D545B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5D4B35-0328-4A0D-983B-58F5FE5E069E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077308-07B9-423B-B87B-4DB815DED6A1}" type="slidenum">
              <a:rPr lang="en-US" altLang="en-US"/>
            </a:fld>
            <a:endParaRPr lang="en-US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6200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en-US"/>
              <a:t>Click to edit Master text styles</a:t>
            </a:r>
            <a:endParaRPr lang="en-US" altLang="en-US"/>
          </a:p>
          <a:p>
            <a:pPr lvl="1"/>
            <a:r>
              <a:rPr lang="en-US" altLang="en-US"/>
              <a:t>Second level</a:t>
            </a:r>
            <a:endParaRPr lang="en-US" altLang="en-US"/>
          </a:p>
          <a:p>
            <a:pPr lvl="2"/>
            <a:r>
              <a:rPr lang="en-US" altLang="en-US"/>
              <a:t>Third level</a:t>
            </a:r>
            <a:endParaRPr lang="en-US" altLang="en-US"/>
          </a:p>
          <a:p>
            <a:pPr lvl="3"/>
            <a:r>
              <a:rPr lang="en-US" altLang="en-US"/>
              <a:t>Fourth level</a:t>
            </a:r>
            <a:endParaRPr lang="en-US" altLang="en-US"/>
          </a:p>
          <a:p>
            <a:pPr lvl="4"/>
            <a:r>
              <a:rPr lang="en-US" altLang="en-US"/>
              <a:t>Fifth level</a:t>
            </a:r>
            <a:endParaRPr lang="en-US" altLang="en-US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>
              <a:defRPr/>
            </a:pPr>
            <a:fld id="{17400E60-FE4C-402B-800F-323BE994AD1A}" type="slidenum">
              <a:rPr lang="en-US" altLang="en-US"/>
            </a:fld>
            <a:endParaRPr lang="en-US" altLang="en-US"/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0" y="289560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en-US"/>
              <a:t>Click to edit Master title style</a:t>
            </a:r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1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7.jpeg"/><Relationship Id="rId1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9.jpeg"/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jpe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1.wmf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2.jpeg"/></Relationships>
</file>

<file path=ppt/slides/_rels/slide4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e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3" Type="http://schemas.openxmlformats.org/officeDocument/2006/relationships/hyperlink" Target="http://upload.wikimedia.org/wikipedia/commons/6/66/Otto_Heinrich_Warburg_(cropped).jpg" TargetMode="External"/><Relationship Id="rId2" Type="http://schemas.openxmlformats.org/officeDocument/2006/relationships/image" Target="../media/image59.jpeg"/><Relationship Id="rId1" Type="http://schemas.openxmlformats.org/officeDocument/2006/relationships/hyperlink" Target="http://en.wikipedia.org/wiki/File:ArthurHarden.jpg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image" Target="../media/image65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9.png"/><Relationship Id="rId1" Type="http://schemas.openxmlformats.org/officeDocument/2006/relationships/image" Target="../media/image68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microsoft.com/office/2007/relationships/media" Target="../media/media2.mp4"/><Relationship Id="rId1" Type="http://schemas.openxmlformats.org/officeDocument/2006/relationships/video" Target="NULL" TargetMode="External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1.png"/><Relationship Id="rId2" Type="http://schemas.microsoft.com/office/2007/relationships/media" Target="../media/media2.mp4"/><Relationship Id="rId1" Type="http://schemas.openxmlformats.org/officeDocument/2006/relationships/video" Target="NULL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2.jpe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jpeg"/></Relationships>
</file>

<file path=ppt/slides/_rels/slide6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79.wmf"/><Relationship Id="rId5" Type="http://schemas.openxmlformats.org/officeDocument/2006/relationships/image" Target="../media/image78.png"/><Relationship Id="rId4" Type="http://schemas.openxmlformats.org/officeDocument/2006/relationships/image" Target="../media/image77.png"/><Relationship Id="rId3" Type="http://schemas.openxmlformats.org/officeDocument/2006/relationships/image" Target="../media/image76.png"/><Relationship Id="rId2" Type="http://schemas.openxmlformats.org/officeDocument/2006/relationships/hyperlink" Target="Image:Riboflavin.png" TargetMode="External"/><Relationship Id="rId1" Type="http://schemas.openxmlformats.org/officeDocument/2006/relationships/image" Target="../media/image75.w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6"/>
          <p:cNvSpPr txBox="1">
            <a:spLocks noChangeArrowheads="1"/>
          </p:cNvSpPr>
          <p:nvPr/>
        </p:nvSpPr>
        <p:spPr bwMode="auto">
          <a:xfrm>
            <a:off x="419100" y="1524000"/>
            <a:ext cx="8305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5399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/>
              <a:t>CHAPTER 13</a:t>
            </a:r>
            <a:endParaRPr lang="en-US" altLang="en-US" sz="3200" b="1"/>
          </a:p>
          <a:p>
            <a:pPr algn="ctr">
              <a:spcBef>
                <a:spcPct val="0"/>
              </a:spcBef>
            </a:pPr>
            <a:r>
              <a:rPr lang="en-US" altLang="en-US" sz="3600"/>
              <a:t>Bioenergetics and Metabolism</a:t>
            </a:r>
            <a:endParaRPr lang="en-US" altLang="en-US" sz="3600"/>
          </a:p>
          <a:p>
            <a:pPr algn="ctr">
              <a:spcBef>
                <a:spcPct val="0"/>
              </a:spcBef>
            </a:pPr>
            <a:endParaRPr lang="en-US" altLang="en-US" sz="3600"/>
          </a:p>
          <a:p>
            <a:pPr algn="ctr">
              <a:spcBef>
                <a:spcPct val="0"/>
              </a:spcBef>
            </a:pPr>
            <a:endParaRPr lang="en-US" altLang="en-US" sz="3600"/>
          </a:p>
          <a:p>
            <a:pPr algn="ctr">
              <a:spcBef>
                <a:spcPct val="0"/>
              </a:spcBef>
            </a:pPr>
            <a:r>
              <a:rPr lang="en-US" altLang="en-US"/>
              <a:t>Xiao-Wei Chen, Ph.D.</a:t>
            </a:r>
            <a:endParaRPr lang="en-US" altLang="en-US"/>
          </a:p>
          <a:p>
            <a:pPr algn="ctr">
              <a:spcBef>
                <a:spcPct val="0"/>
              </a:spcBef>
            </a:pPr>
            <a:r>
              <a:rPr lang="en-US" altLang="en-US"/>
              <a:t>xiaowei_chen@pku.edu.cn</a:t>
            </a:r>
            <a:endParaRPr lang="en-US" altLang="en-US"/>
          </a:p>
          <a:p>
            <a:pPr algn="ctr">
              <a:spcBef>
                <a:spcPct val="0"/>
              </a:spcBef>
            </a:pPr>
            <a:endParaRPr lang="en-US" altLang="en-US" sz="3600"/>
          </a:p>
          <a:p>
            <a:pPr algn="ctr">
              <a:spcBef>
                <a:spcPct val="0"/>
              </a:spcBef>
            </a:pPr>
            <a:endParaRPr lang="en-US" altLang="en-US" sz="360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1087438"/>
            <a:ext cx="3844925" cy="572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3" name="TextBox 5"/>
          <p:cNvSpPr txBox="1">
            <a:spLocks noChangeArrowheads="1"/>
          </p:cNvSpPr>
          <p:nvPr/>
        </p:nvSpPr>
        <p:spPr bwMode="auto">
          <a:xfrm>
            <a:off x="468313" y="3068638"/>
            <a:ext cx="2159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 b="1" dirty="0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Reductive</a:t>
            </a:r>
            <a:endParaRPr lang="en-US" altLang="zh-CN" sz="3600" b="1" dirty="0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4" name="TextBox 6"/>
          <p:cNvSpPr txBox="1">
            <a:spLocks noChangeArrowheads="1"/>
          </p:cNvSpPr>
          <p:nvPr/>
        </p:nvSpPr>
        <p:spPr bwMode="auto">
          <a:xfrm>
            <a:off x="6527800" y="3068638"/>
            <a:ext cx="21082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 b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Oxidative</a:t>
            </a:r>
            <a:endParaRPr lang="en-US" altLang="zh-CN" sz="3600" b="1" dirty="0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245" name="Content Placeholder 2"/>
          <p:cNvSpPr>
            <a:spLocks noGrp="1"/>
          </p:cNvSpPr>
          <p:nvPr>
            <p:ph idx="1"/>
          </p:nvPr>
        </p:nvSpPr>
        <p:spPr>
          <a:xfrm>
            <a:off x="685800" y="279400"/>
            <a:ext cx="7772400" cy="865188"/>
          </a:xfrm>
        </p:spPr>
        <p:txBody>
          <a:bodyPr/>
          <a:lstStyle/>
          <a:p>
            <a:pPr algn="ctr" eaLnBrk="1" hangingPunct="1"/>
            <a:r>
              <a:rPr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Anabolism and catabolism</a:t>
            </a:r>
            <a:endParaRPr lang="en-US" altLang="zh-CN" sz="36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3" descr="french_fries_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5213" y="3087688"/>
            <a:ext cx="201295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9" descr="exercis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2300" y="2320925"/>
            <a:ext cx="2679700" cy="209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8" name="Picture 8" descr="hamburg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34" t="16273" r="16602"/>
          <a:stretch>
            <a:fillRect/>
          </a:stretch>
        </p:blipFill>
        <p:spPr bwMode="auto">
          <a:xfrm>
            <a:off x="714375" y="3098800"/>
            <a:ext cx="166211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9" name="AutoShape 6"/>
          <p:cNvSpPr>
            <a:spLocks noChangeArrowheads="1"/>
          </p:cNvSpPr>
          <p:nvPr/>
        </p:nvSpPr>
        <p:spPr bwMode="auto">
          <a:xfrm>
            <a:off x="3117850" y="4413250"/>
            <a:ext cx="2979738" cy="1808163"/>
          </a:xfrm>
          <a:prstGeom prst="triangle">
            <a:avLst>
              <a:gd name="adj" fmla="val 50000"/>
            </a:avLst>
          </a:prstGeom>
          <a:gradFill rotWithShape="0">
            <a:gsLst>
              <a:gs pos="0">
                <a:srgbClr val="FF0000"/>
              </a:gs>
              <a:gs pos="100000">
                <a:srgbClr val="760000"/>
              </a:gs>
            </a:gsLst>
            <a:lin ang="5400000" scaled="1"/>
          </a:gradFill>
          <a:ln w="38100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zh-CN" sz="3200">
              <a:ea typeface="MS PGothic" panose="020B0600070205080204" pitchFamily="34" charset="-128"/>
            </a:endParaRPr>
          </a:p>
        </p:txBody>
      </p:sp>
      <p:sp>
        <p:nvSpPr>
          <p:cNvPr id="11270" name="Line 7"/>
          <p:cNvSpPr>
            <a:spLocks noChangeShapeType="1"/>
          </p:cNvSpPr>
          <p:nvPr/>
        </p:nvSpPr>
        <p:spPr bwMode="auto">
          <a:xfrm>
            <a:off x="785813" y="4391025"/>
            <a:ext cx="7694612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</a:ln>
          <a:effectLst>
            <a:outerShdw dist="35921" dir="2700000" algn="ctr" rotWithShape="0">
              <a:srgbClr val="808080"/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271" name="Rectangle 10"/>
          <p:cNvSpPr>
            <a:spLocks noChangeArrowheads="1"/>
          </p:cNvSpPr>
          <p:nvPr/>
        </p:nvSpPr>
        <p:spPr bwMode="auto">
          <a:xfrm>
            <a:off x="3371850" y="6284913"/>
            <a:ext cx="24717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ea typeface="MS PGothic" panose="020B0600070205080204" pitchFamily="34" charset="-128"/>
              </a:rPr>
              <a:t>Energy Balance</a:t>
            </a:r>
            <a:endParaRPr lang="en-US" altLang="zh-CN" b="1">
              <a:ea typeface="MS PGothic" panose="020B0600070205080204" pitchFamily="34" charset="-128"/>
            </a:endParaRPr>
          </a:p>
        </p:txBody>
      </p:sp>
      <p:sp>
        <p:nvSpPr>
          <p:cNvPr id="11272" name="Rectangle 11"/>
          <p:cNvSpPr>
            <a:spLocks noChangeArrowheads="1"/>
          </p:cNvSpPr>
          <p:nvPr/>
        </p:nvSpPr>
        <p:spPr bwMode="auto">
          <a:xfrm>
            <a:off x="1187450" y="4513263"/>
            <a:ext cx="21828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ea typeface="MS PGothic" panose="020B0600070205080204" pitchFamily="34" charset="-128"/>
              </a:rPr>
              <a:t>Energy Intake</a:t>
            </a:r>
            <a:endParaRPr lang="en-US" altLang="zh-CN" b="1">
              <a:ea typeface="MS PGothic" panose="020B0600070205080204" pitchFamily="34" charset="-128"/>
            </a:endParaRPr>
          </a:p>
        </p:txBody>
      </p:sp>
      <p:sp>
        <p:nvSpPr>
          <p:cNvPr id="11273" name="Rectangle 12"/>
          <p:cNvSpPr>
            <a:spLocks noChangeArrowheads="1"/>
          </p:cNvSpPr>
          <p:nvPr/>
        </p:nvSpPr>
        <p:spPr bwMode="auto">
          <a:xfrm>
            <a:off x="5583238" y="4413250"/>
            <a:ext cx="3063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ea typeface="MS PGothic" panose="020B0600070205080204" pitchFamily="34" charset="-128"/>
              </a:rPr>
              <a:t>Energy Expenditure</a:t>
            </a:r>
            <a:endParaRPr lang="en-US" altLang="zh-CN" b="1">
              <a:ea typeface="MS PGothic" panose="020B0600070205080204" pitchFamily="34" charset="-128"/>
            </a:endParaRPr>
          </a:p>
        </p:txBody>
      </p:sp>
      <p:sp>
        <p:nvSpPr>
          <p:cNvPr id="11274" name="Text Box 5"/>
          <p:cNvSpPr txBox="1">
            <a:spLocks noChangeArrowheads="1"/>
          </p:cNvSpPr>
          <p:nvPr/>
        </p:nvSpPr>
        <p:spPr bwMode="auto">
          <a:xfrm>
            <a:off x="385763" y="404813"/>
            <a:ext cx="8372475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2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Unbalanced metabolism causes</a:t>
            </a:r>
            <a:endParaRPr lang="en-US" altLang="zh-CN" sz="32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algn="ctr">
              <a:spcBef>
                <a:spcPct val="0"/>
              </a:spcBef>
            </a:pPr>
            <a:r>
              <a:rPr lang="en-US" altLang="zh-CN" sz="32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The worldwide epidemic of obesity</a:t>
            </a:r>
            <a:endParaRPr lang="en-US" altLang="zh-CN" sz="32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1106488" y="2297113"/>
            <a:ext cx="23129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 b="1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Anabolism</a:t>
            </a:r>
            <a:endParaRPr lang="en-US" altLang="zh-CN" sz="3600" b="1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5867400" y="1651000"/>
            <a:ext cx="2443163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Catabolism</a:t>
            </a:r>
            <a:endParaRPr lang="en-US" altLang="zh-CN" sz="3600" b="1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79525"/>
            <a:ext cx="80772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685800" y="279400"/>
            <a:ext cx="7772400" cy="865188"/>
          </a:xfrm>
        </p:spPr>
        <p:txBody>
          <a:bodyPr/>
          <a:lstStyle/>
          <a:p>
            <a:pPr algn="ctr" eaLnBrk="1" hangingPunct="1"/>
            <a:r>
              <a:rPr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Anabolism and catabolism</a:t>
            </a:r>
            <a:endParaRPr lang="en-US" altLang="zh-CN" sz="36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179388" y="4016375"/>
            <a:ext cx="25987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From many to one</a:t>
            </a:r>
            <a:endParaRPr lang="en-US" altLang="zh-CN" b="1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3317" name="TextBox 6"/>
          <p:cNvSpPr txBox="1">
            <a:spLocks noChangeArrowheads="1"/>
          </p:cNvSpPr>
          <p:nvPr/>
        </p:nvSpPr>
        <p:spPr bwMode="auto">
          <a:xfrm>
            <a:off x="5795963" y="4694238"/>
            <a:ext cx="2598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From one to many</a:t>
            </a:r>
            <a:endParaRPr lang="en-US" altLang="zh-CN" b="1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1341438"/>
            <a:ext cx="2754312" cy="287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3" name="Rectangle 4"/>
          <p:cNvSpPr>
            <a:spLocks noChangeArrowheads="1"/>
          </p:cNvSpPr>
          <p:nvPr/>
        </p:nvSpPr>
        <p:spPr bwMode="auto">
          <a:xfrm>
            <a:off x="3851275" y="1042988"/>
            <a:ext cx="4968875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Lavoisier estimated </a:t>
            </a:r>
            <a:r>
              <a:rPr lang="en-US" altLang="zh-CN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heat 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produced (</a:t>
            </a:r>
            <a:r>
              <a:rPr lang="en-US" altLang="zh-CN" i="1">
                <a:latin typeface="Times" panose="02020603050405020304" pitchFamily="18" charset="0"/>
                <a:ea typeface="宋体" panose="02010600030101010101" pitchFamily="2" charset="-122"/>
              </a:rPr>
              <a:t>estimated from amount of ice melted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) by animal’s metabolism: Animal </a:t>
            </a:r>
            <a:r>
              <a:rPr lang="en-US" altLang="zh-CN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respiration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is nothing but slow </a:t>
            </a:r>
            <a:r>
              <a:rPr lang="en-US" altLang="zh-CN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combustion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of carbon and hydrogen, like that of a candle burning (1789).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“</a:t>
            </a:r>
            <a:r>
              <a:rPr lang="en-US" altLang="zh-CN" i="1">
                <a:latin typeface="Times" panose="02020603050405020304" pitchFamily="18" charset="0"/>
                <a:ea typeface="宋体" panose="02010600030101010101" pitchFamily="2" charset="-122"/>
              </a:rPr>
              <a:t>The torch of life lights itself at the moment the infant breathes for the first time, and it does not extinguish itself except at death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.” –Antonine Lavoisier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Issues concerned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: Where is O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converted to CO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and H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O? What contributes the carbon and hydrogen to form CO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and H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O?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364" name="Content Placeholder 2"/>
          <p:cNvSpPr txBox="1"/>
          <p:nvPr/>
        </p:nvSpPr>
        <p:spPr bwMode="auto">
          <a:xfrm>
            <a:off x="685800" y="279400"/>
            <a:ext cx="77724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Bioenergetics</a:t>
            </a:r>
            <a:endParaRPr lang="en-US" altLang="zh-CN" sz="36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15365" name="TextBox 5"/>
          <p:cNvSpPr txBox="1">
            <a:spLocks noChangeArrowheads="1"/>
          </p:cNvSpPr>
          <p:nvPr/>
        </p:nvSpPr>
        <p:spPr bwMode="auto">
          <a:xfrm>
            <a:off x="571500" y="4292600"/>
            <a:ext cx="27559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i="1">
                <a:latin typeface="Times" panose="02020603050405020304" pitchFamily="18" charset="0"/>
                <a:ea typeface="宋体" panose="02010600030101010101" pitchFamily="2" charset="-122"/>
              </a:rPr>
              <a:t>Antoine and Marie-Ann Lavoisier</a:t>
            </a:r>
            <a:endParaRPr lang="en-US" altLang="zh-CN" i="1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Dismantle the Phlogiston theory 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</a:rPr>
              <a:t>燃素学说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48" descr="2015-09-04 12.13.52 pm.png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" b="5738"/>
          <a:stretch>
            <a:fillRect/>
          </a:stretch>
        </p:blipFill>
        <p:spPr>
          <a:xfrm>
            <a:off x="971600" y="0"/>
            <a:ext cx="3746209" cy="4415390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5220072" y="548680"/>
            <a:ext cx="324036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the mouse dies exactly at the time where the flame of the candle goes out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 typeface="Arial" panose="020B0604020202020204"/>
              <a:buChar char="•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having a plant in the jar makes the flame to burn longer and the mouse to live longer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-1" y="4264791"/>
            <a:ext cx="9144001" cy="2396429"/>
            <a:chOff x="-1" y="4264791"/>
            <a:chExt cx="9144001" cy="2396429"/>
          </a:xfrm>
        </p:grpSpPr>
        <p:sp>
          <p:nvSpPr>
            <p:cNvPr id="5" name="TextBox 4"/>
            <p:cNvSpPr txBox="1"/>
            <p:nvPr/>
          </p:nvSpPr>
          <p:spPr>
            <a:xfrm>
              <a:off x="146365" y="4264791"/>
              <a:ext cx="12287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rgbClr val="404040"/>
                  </a:solidFill>
                </a:rPr>
                <a:t>Conclusion</a:t>
              </a:r>
              <a:endParaRPr lang="en-US" b="1" dirty="0">
                <a:solidFill>
                  <a:srgbClr val="404040"/>
                </a:solidFill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-1" y="4680474"/>
              <a:ext cx="9144001" cy="14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solidFill>
                    <a:srgbClr val="404040"/>
                  </a:solidFill>
                </a:rPr>
                <a:t>The flame and the mouse both consume a gas from the air</a:t>
              </a:r>
              <a:endParaRPr lang="en-US" dirty="0">
                <a:solidFill>
                  <a:srgbClr val="404040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solidFill>
                    <a:srgbClr val="404040"/>
                  </a:solidFill>
                </a:rPr>
                <a:t>This gas is produced by the plant and is released into the environment</a:t>
              </a:r>
              <a:endParaRPr lang="en-US" dirty="0">
                <a:solidFill>
                  <a:srgbClr val="404040"/>
                </a:solidFill>
              </a:endParaRPr>
            </a:p>
            <a:p>
              <a:pPr marL="285750" indent="-285750">
                <a:lnSpc>
                  <a:spcPct val="130000"/>
                </a:lnSpc>
                <a:buFont typeface="Wingdings" panose="05000000000000000000" pitchFamily="2" charset="2"/>
                <a:buChar char="Ø"/>
              </a:pPr>
              <a:r>
                <a:rPr lang="en-US" dirty="0">
                  <a:solidFill>
                    <a:srgbClr val="404040"/>
                  </a:solidFill>
                </a:rPr>
                <a:t>The respiration process equals a combustion reaction</a:t>
              </a:r>
              <a:endParaRPr lang="en-US" dirty="0">
                <a:solidFill>
                  <a:srgbClr val="404040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259632" y="6199555"/>
              <a:ext cx="559709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buFont typeface="Wingdings" panose="05000000000000000000" pitchFamily="2" charset="2"/>
                <a:buChar char="§"/>
              </a:pPr>
              <a:r>
                <a:rPr lang="en-US" i="1" dirty="0">
                  <a:solidFill>
                    <a:srgbClr val="404040"/>
                  </a:solidFill>
                </a:rPr>
                <a:t>‘La respiration et </a:t>
              </a:r>
              <a:r>
                <a:rPr lang="en-US" i="1" dirty="0" err="1">
                  <a:solidFill>
                    <a:srgbClr val="404040"/>
                  </a:solidFill>
                </a:rPr>
                <a:t>donc</a:t>
              </a:r>
              <a:r>
                <a:rPr lang="en-US" i="1" dirty="0">
                  <a:solidFill>
                    <a:srgbClr val="404040"/>
                  </a:solidFill>
                </a:rPr>
                <a:t> </a:t>
              </a:r>
              <a:r>
                <a:rPr lang="en-US" i="1" dirty="0" err="1">
                  <a:solidFill>
                    <a:srgbClr val="404040"/>
                  </a:solidFill>
                </a:rPr>
                <a:t>une</a:t>
              </a:r>
              <a:r>
                <a:rPr lang="en-US" i="1" dirty="0">
                  <a:solidFill>
                    <a:srgbClr val="404040"/>
                  </a:solidFill>
                </a:rPr>
                <a:t> combustion</a:t>
              </a:r>
              <a:r>
                <a:rPr lang="en-US" dirty="0">
                  <a:solidFill>
                    <a:srgbClr val="404040"/>
                  </a:solidFill>
                </a:rPr>
                <a:t>’</a:t>
              </a:r>
              <a:endParaRPr lang="en-US" dirty="0">
                <a:solidFill>
                  <a:srgbClr val="404040"/>
                </a:solidFill>
              </a:endParaRPr>
            </a:p>
          </p:txBody>
        </p:sp>
      </p:grpSp>
      <p:sp>
        <p:nvSpPr>
          <p:cNvPr id="11" name="Rectangle 10"/>
          <p:cNvSpPr/>
          <p:nvPr/>
        </p:nvSpPr>
        <p:spPr bwMode="auto">
          <a:xfrm>
            <a:off x="507638" y="2142876"/>
            <a:ext cx="8136904" cy="2231281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39938"/>
            <a:ext cx="3167063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Content Placeholder 2"/>
          <p:cNvSpPr txBox="1"/>
          <p:nvPr/>
        </p:nvSpPr>
        <p:spPr bwMode="auto">
          <a:xfrm>
            <a:off x="685800" y="279400"/>
            <a:ext cx="77724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6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The second law of thermodynamics</a:t>
            </a:r>
            <a:endParaRPr lang="en-US" altLang="zh-CN" sz="36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827088" y="1084263"/>
            <a:ext cx="7480300" cy="460375"/>
          </a:xfrm>
          <a:prstGeom prst="rect">
            <a:avLst/>
          </a:prstGeom>
          <a:noFill/>
          <a:ln w="25400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i="1">
                <a:solidFill>
                  <a:srgbClr val="0070C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In all natural process, the entropy of the universe increases</a:t>
            </a:r>
            <a:endParaRPr lang="en-US" altLang="zh-CN" i="1">
              <a:solidFill>
                <a:srgbClr val="0070C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7413" name="TextBox 4"/>
          <p:cNvSpPr txBox="1">
            <a:spLocks noChangeArrowheads="1"/>
          </p:cNvSpPr>
          <p:nvPr/>
        </p:nvSpPr>
        <p:spPr bwMode="auto">
          <a:xfrm>
            <a:off x="503238" y="3152775"/>
            <a:ext cx="8640762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u="sng">
                <a:latin typeface="Times" panose="02020603050405020304" pitchFamily="18" charset="0"/>
                <a:ea typeface="宋体" panose="02010600030101010101" pitchFamily="2" charset="-122"/>
              </a:rPr>
              <a:t>Gibbs free energy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, expresses the amount of an energy capable of doing work, at constant temperature and pressure. 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u="sng">
                <a:latin typeface="Times" panose="02020603050405020304" pitchFamily="18" charset="0"/>
                <a:ea typeface="宋体" panose="02010600030101010101" pitchFamily="2" charset="-122"/>
              </a:rPr>
              <a:t>Enthalpy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, is the heat content of the reacting system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    Loss of heat, </a:t>
            </a:r>
            <a:r>
              <a:rPr lang="el-GR" altLang="zh-CN">
                <a:latin typeface="Times" panose="02020603050405020304" pitchFamily="18" charset="0"/>
              </a:rPr>
              <a:t>Δ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H is negative.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u="sng">
                <a:latin typeface="Times" panose="02020603050405020304" pitchFamily="18" charset="0"/>
                <a:ea typeface="宋体" panose="02010600030101010101" pitchFamily="2" charset="-122"/>
              </a:rPr>
              <a:t>Entropy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, is a quantitative measure of the randomness in a system.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   Increase of randomness, </a:t>
            </a:r>
            <a:r>
              <a:rPr lang="el-GR" altLang="zh-CN">
                <a:latin typeface="Times" panose="02020603050405020304" pitchFamily="18" charset="0"/>
              </a:rPr>
              <a:t>Δ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S is positive.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"/>
          <p:cNvSpPr>
            <a:spLocks noChangeArrowheads="1"/>
          </p:cNvSpPr>
          <p:nvPr/>
        </p:nvSpPr>
        <p:spPr bwMode="auto">
          <a:xfrm>
            <a:off x="431800" y="1196975"/>
            <a:ext cx="8280400" cy="245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Gibbs developed the chemical thermodynamics: relating </a:t>
            </a:r>
            <a:r>
              <a:rPr lang="en-US" altLang="zh-CN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free-energy change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with </a:t>
            </a:r>
            <a:r>
              <a:rPr lang="en-US" altLang="zh-CN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equilibrium constant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  <a:sym typeface="Symbol" panose="05050102010706020507" pitchFamily="18" charset="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CN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The standard free-energy change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b="1" i="1">
                <a:latin typeface="Times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>
                <a:latin typeface="Times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i="1"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charset="0"/>
              </a:rPr>
              <a:t>'</a:t>
            </a:r>
            <a:r>
              <a:rPr lang="en-US" altLang="zh-CN" i="1" baseline="30000"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charset="0"/>
              </a:rPr>
              <a:t>o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): a physical </a:t>
            </a:r>
            <a:r>
              <a:rPr lang="en-US" altLang="zh-CN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constant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measured under a standard set of conditions (all reactants and products start at 1 M or 1 atm, 25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C and at pH 7). 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CN" b="1" i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b="1" i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G' </a:t>
            </a:r>
            <a:r>
              <a:rPr lang="en-US" altLang="zh-CN" b="1" i="1" baseline="3000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 = -</a:t>
            </a:r>
            <a:r>
              <a:rPr lang="en-US" altLang="zh-CN" b="1" i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RT </a:t>
            </a: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ln </a:t>
            </a:r>
            <a:r>
              <a:rPr lang="en-US" altLang="zh-CN" b="1" i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K'</a:t>
            </a:r>
            <a:r>
              <a:rPr lang="en-US" altLang="zh-CN" b="1" baseline="-2500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eq</a:t>
            </a:r>
            <a:r>
              <a:rPr lang="en-US" altLang="zh-CN">
                <a:solidFill>
                  <a:srgbClr val="CC00CC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b="1" i="1">
                <a:latin typeface="Times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i="1">
                <a:latin typeface="Times" panose="02020603050405020304" pitchFamily="18" charset="0"/>
                <a:ea typeface="宋体" panose="02010600030101010101" pitchFamily="2" charset="-122"/>
              </a:rPr>
              <a:t>'</a:t>
            </a:r>
            <a:r>
              <a:rPr lang="en-US" altLang="zh-CN" b="1" baseline="-25000">
                <a:latin typeface="Times" panose="02020603050405020304" pitchFamily="18" charset="0"/>
                <a:ea typeface="宋体" panose="02010600030101010101" pitchFamily="2" charset="-122"/>
              </a:rPr>
              <a:t>eq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: equilibrium constant)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8435" name="Picture 2" descr="table_13_0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913188"/>
            <a:ext cx="5905500" cy="2919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436" name="TextBox 3"/>
          <p:cNvSpPr txBox="1">
            <a:spLocks noChangeArrowheads="1"/>
          </p:cNvSpPr>
          <p:nvPr/>
        </p:nvSpPr>
        <p:spPr bwMode="auto">
          <a:xfrm>
            <a:off x="6807200" y="5373688"/>
            <a:ext cx="144145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Exergonic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7" name="TextBox 4"/>
          <p:cNvSpPr txBox="1">
            <a:spLocks noChangeArrowheads="1"/>
          </p:cNvSpPr>
          <p:nvPr/>
        </p:nvSpPr>
        <p:spPr bwMode="auto">
          <a:xfrm>
            <a:off x="6807200" y="6021388"/>
            <a:ext cx="15954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Endergonic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8438" name="Content Placeholder 2"/>
          <p:cNvSpPr txBox="1"/>
          <p:nvPr/>
        </p:nvSpPr>
        <p:spPr bwMode="auto">
          <a:xfrm>
            <a:off x="107950" y="279400"/>
            <a:ext cx="8856663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600" b="1" i="1"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sz="3600" i="1">
                <a:ea typeface="宋体" panose="02010600030101010101" pitchFamily="2" charset="-122"/>
              </a:rPr>
              <a:t>G</a:t>
            </a:r>
            <a:r>
              <a:rPr lang="en-US" altLang="zh-CN" sz="3600" i="1">
                <a:ea typeface="宋体" panose="02010600030101010101" pitchFamily="2" charset="-122"/>
                <a:cs typeface="Times New Roman" panose="02020603050405020304" charset="0"/>
              </a:rPr>
              <a:t>'</a:t>
            </a:r>
            <a:r>
              <a:rPr lang="en-US" altLang="zh-CN" sz="3600" i="1" baseline="30000">
                <a:ea typeface="宋体" panose="02010600030101010101" pitchFamily="2" charset="-122"/>
                <a:cs typeface="Times New Roman" panose="02020603050405020304" charset="0"/>
              </a:rPr>
              <a:t>o</a:t>
            </a:r>
            <a:r>
              <a:rPr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is linked to</a:t>
            </a:r>
            <a:r>
              <a:rPr lang="en-US" altLang="zh-CN" sz="3600" b="1" i="1">
                <a:ea typeface="宋体" panose="02010600030101010101" pitchFamily="2" charset="-122"/>
              </a:rPr>
              <a:t> K</a:t>
            </a:r>
            <a:r>
              <a:rPr lang="en-US" altLang="zh-CN" sz="3600" i="1">
                <a:ea typeface="宋体" panose="02010600030101010101" pitchFamily="2" charset="-122"/>
              </a:rPr>
              <a:t>'</a:t>
            </a:r>
            <a:r>
              <a:rPr lang="en-US" altLang="zh-CN" sz="3600" b="1" baseline="-25000">
                <a:ea typeface="宋体" panose="02010600030101010101" pitchFamily="2" charset="-122"/>
              </a:rPr>
              <a:t>eq</a:t>
            </a:r>
            <a:r>
              <a:rPr lang="en-US" altLang="zh-CN" sz="3600" b="1">
                <a:latin typeface="Times" panose="02020603050405020304" pitchFamily="18" charset="0"/>
                <a:ea typeface="宋体" panose="02010600030101010101" pitchFamily="2" charset="-122"/>
              </a:rPr>
              <a:t> (equilibrium constant)</a:t>
            </a:r>
            <a:endParaRPr lang="en-US" altLang="zh-CN" sz="3600" b="1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5942" y="1402431"/>
            <a:ext cx="4972562" cy="331236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21" y="1402431"/>
            <a:ext cx="3974841" cy="3312368"/>
          </a:xfrm>
          <a:prstGeom prst="rect">
            <a:avLst/>
          </a:prstGeom>
        </p:spPr>
      </p:pic>
      <p:sp>
        <p:nvSpPr>
          <p:cNvPr id="6" name="Content Placeholder 2"/>
          <p:cNvSpPr txBox="1"/>
          <p:nvPr/>
        </p:nvSpPr>
        <p:spPr bwMode="auto">
          <a:xfrm>
            <a:off x="685800" y="279400"/>
            <a:ext cx="7772400" cy="1133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6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Coming to biochemistry class</a:t>
            </a:r>
            <a:endParaRPr lang="en-US" altLang="zh-CN" sz="36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7" name="Content Placeholder 2"/>
          <p:cNvSpPr txBox="1"/>
          <p:nvPr/>
        </p:nvSpPr>
        <p:spPr bwMode="auto">
          <a:xfrm>
            <a:off x="148716" y="4977274"/>
            <a:ext cx="8846567" cy="1565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6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Against the second law of thermodynamics</a:t>
            </a:r>
            <a:endParaRPr lang="en-US" altLang="zh-CN" sz="36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algn="ctr" eaLnBrk="1" hangingPunct="1"/>
            <a:r>
              <a:rPr lang="en-US" altLang="zh-CN" sz="36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So it requires some work/energy</a:t>
            </a:r>
            <a:endParaRPr lang="en-US" altLang="zh-CN" sz="36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extBox 1"/>
          <p:cNvSpPr txBox="1">
            <a:spLocks noChangeArrowheads="1"/>
          </p:cNvSpPr>
          <p:nvPr/>
        </p:nvSpPr>
        <p:spPr bwMode="auto">
          <a:xfrm>
            <a:off x="685800" y="1628775"/>
            <a:ext cx="8137525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CN" dirty="0">
                <a:latin typeface="Times" panose="02020603050405020304" pitchFamily="18" charset="0"/>
                <a:ea typeface="宋体" panose="02010600030101010101" pitchFamily="2" charset="-122"/>
              </a:rPr>
              <a:t>All these parameters (indicated by a prime) are used in their “transformed” form in biochemistry (different from those of chemistry and physics).</a:t>
            </a:r>
            <a:endParaRPr lang="en-US" altLang="zh-CN" dirty="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zh-CN" dirty="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CN" b="1" dirty="0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The actual free-energy change</a:t>
            </a:r>
            <a:r>
              <a:rPr lang="en-US" altLang="zh-CN" b="1" dirty="0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Times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b="1" i="1" dirty="0">
                <a:latin typeface="Times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 dirty="0">
                <a:latin typeface="Times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b="1" i="1" dirty="0">
                <a:latin typeface="Times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latin typeface="Times" panose="02020603050405020304" pitchFamily="18" charset="0"/>
                <a:ea typeface="宋体" panose="02010600030101010101" pitchFamily="2" charset="-122"/>
              </a:rPr>
              <a:t>): </a:t>
            </a:r>
            <a:r>
              <a:rPr lang="en-US" altLang="zh-CN" dirty="0">
                <a:latin typeface="Times" panose="02020603050405020304" pitchFamily="18" charset="0"/>
                <a:ea typeface="宋体" panose="02010600030101010101" pitchFamily="2" charset="-122"/>
              </a:rPr>
              <a:t>A </a:t>
            </a:r>
            <a:r>
              <a:rPr lang="en-US" altLang="zh-CN" dirty="0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variable</a:t>
            </a:r>
            <a:r>
              <a:rPr lang="en-US" altLang="zh-CN" dirty="0">
                <a:latin typeface="Times" panose="02020603050405020304" pitchFamily="18" charset="0"/>
                <a:ea typeface="宋体" panose="02010600030101010101" pitchFamily="2" charset="-122"/>
              </a:rPr>
              <a:t> indicating the magnitude of force driving a reaction towards equilibrium.</a:t>
            </a:r>
            <a:endParaRPr lang="en-US" altLang="zh-CN" dirty="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CN" b="1" i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b="1" i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G </a:t>
            </a:r>
            <a:r>
              <a:rPr lang="en-US" altLang="zh-CN" b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= </a:t>
            </a:r>
            <a:r>
              <a:rPr lang="en-US" altLang="zh-CN" b="1" i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b="1" i="1" dirty="0" err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b="1" i="1" dirty="0" err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charset="0"/>
              </a:rPr>
              <a:t>'</a:t>
            </a:r>
            <a:r>
              <a:rPr lang="en-US" altLang="zh-CN" b="1" i="1" baseline="30000" dirty="0" err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b="1" i="1" baseline="30000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+ </a:t>
            </a:r>
            <a:r>
              <a:rPr lang="en-US" altLang="zh-CN" b="1" i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RT </a:t>
            </a:r>
            <a:r>
              <a:rPr lang="en-US" altLang="zh-CN" b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ln Q</a:t>
            </a:r>
            <a:r>
              <a:rPr lang="en-US" altLang="zh-CN" dirty="0">
                <a:solidFill>
                  <a:schemeClr val="folHlink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    </a:t>
            </a:r>
            <a:r>
              <a:rPr lang="en-US" altLang="zh-CN" dirty="0">
                <a:latin typeface="Times" panose="02020603050405020304" pitchFamily="18" charset="0"/>
                <a:ea typeface="宋体" panose="02010600030101010101" pitchFamily="2" charset="-122"/>
              </a:rPr>
              <a:t>(Q = [products]/[reactants], </a:t>
            </a:r>
            <a:r>
              <a:rPr lang="en-US" altLang="zh-CN" b="1" u="sng" dirty="0">
                <a:latin typeface="Times" panose="02020603050405020304" pitchFamily="18" charset="0"/>
                <a:ea typeface="宋体" panose="02010600030101010101" pitchFamily="2" charset="-122"/>
              </a:rPr>
              <a:t>mass-action ratio</a:t>
            </a:r>
            <a:r>
              <a:rPr lang="en-US" altLang="zh-CN" dirty="0">
                <a:latin typeface="Times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dirty="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zh-CN" dirty="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zh-CN" dirty="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zh-CN" dirty="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zh-CN" dirty="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endParaRPr lang="en-US" altLang="zh-CN" dirty="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  <a:spcBef>
                <a:spcPct val="0"/>
              </a:spcBef>
            </a:pPr>
            <a:r>
              <a:rPr lang="en-US" altLang="zh-CN" i="1" dirty="0">
                <a:latin typeface="Times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 dirty="0">
                <a:latin typeface="Times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dirty="0">
                <a:latin typeface="Times" panose="02020603050405020304" pitchFamily="18" charset="0"/>
                <a:ea typeface="宋体" panose="02010600030101010101" pitchFamily="2" charset="-122"/>
              </a:rPr>
              <a:t> for a reaction can be larger, smaller, or the same as </a:t>
            </a:r>
            <a:r>
              <a:rPr lang="en-US" altLang="zh-CN" b="1" i="1" dirty="0">
                <a:latin typeface="Times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 dirty="0" err="1">
                <a:latin typeface="Times" panose="02020603050405020304" pitchFamily="18" charset="0"/>
                <a:ea typeface="宋体" panose="02010600030101010101" pitchFamily="2" charset="-122"/>
              </a:rPr>
              <a:t>G'</a:t>
            </a:r>
            <a:r>
              <a:rPr lang="en-US" altLang="zh-CN" i="1" baseline="30000" dirty="0" err="1">
                <a:latin typeface="Times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i="1" dirty="0">
                <a:latin typeface="Times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altLang="zh-CN" dirty="0">
                <a:latin typeface="Times" panose="02020603050405020304" pitchFamily="18" charset="0"/>
                <a:ea typeface="宋体" panose="02010600030101010101" pitchFamily="2" charset="-122"/>
              </a:rPr>
              <a:t>depending on the concentrations of the reactants and products (Q: mass action ratio).</a:t>
            </a:r>
            <a:endParaRPr lang="en-US" altLang="zh-CN" dirty="0">
              <a:solidFill>
                <a:srgbClr val="CC00CC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9459" name="Picture 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4663" y="4149725"/>
            <a:ext cx="293052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4221163"/>
            <a:ext cx="1949450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Content Placeholder 2"/>
          <p:cNvSpPr txBox="1"/>
          <p:nvPr/>
        </p:nvSpPr>
        <p:spPr bwMode="auto">
          <a:xfrm>
            <a:off x="685800" y="279400"/>
            <a:ext cx="7772400" cy="1277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The actual free-energy change and spontaneity/directionality </a:t>
            </a:r>
            <a:endParaRPr lang="en-US" altLang="zh-CN" sz="36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table_13_0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152400"/>
            <a:ext cx="5311775" cy="655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67744" y="1052736"/>
            <a:ext cx="547260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/>
              <a:t>Reference letter</a:t>
            </a:r>
            <a:endParaRPr lang="en-US" altLang="zh-CN" sz="3600" dirty="0"/>
          </a:p>
          <a:p>
            <a:r>
              <a:rPr lang="en-US" altLang="zh-CN" sz="3600" dirty="0"/>
              <a:t> ~10, &lt;15 schools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en-US" altLang="zh-CN" sz="3600" dirty="0"/>
              <a:t>Lab research</a:t>
            </a:r>
            <a:endParaRPr lang="en-US" altLang="zh-CN" sz="3600" dirty="0"/>
          </a:p>
          <a:p>
            <a:r>
              <a:rPr lang="en-US" altLang="zh-CN" sz="3600" dirty="0"/>
              <a:t>    lipid/glucose metabolism</a:t>
            </a:r>
            <a:endParaRPr lang="en-US" altLang="zh-CN" sz="3600" dirty="0"/>
          </a:p>
          <a:p>
            <a:r>
              <a:rPr lang="en-US" altLang="zh-CN" sz="3600" dirty="0"/>
              <a:t>    cell biology</a:t>
            </a:r>
            <a:endParaRPr lang="en-US" altLang="zh-CN" sz="3600" dirty="0"/>
          </a:p>
          <a:p>
            <a:endParaRPr lang="en-US" altLang="zh-CN" sz="3600" dirty="0"/>
          </a:p>
          <a:p>
            <a:r>
              <a:rPr lang="en-US" altLang="zh-CN" sz="3600" dirty="0"/>
              <a:t>&gt;85 = coffee/drink</a:t>
            </a:r>
            <a:endParaRPr lang="en-US" altLang="zh-CN" sz="3600" dirty="0"/>
          </a:p>
          <a:p>
            <a:r>
              <a:rPr lang="en-US" altLang="zh-CN" sz="3600" dirty="0"/>
              <a:t>   (before graduation)</a:t>
            </a:r>
            <a:endParaRPr lang="en-US" altLang="zh-CN" sz="3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5888"/>
            <a:ext cx="9144000" cy="1384300"/>
          </a:xfrm>
        </p:spPr>
        <p:txBody>
          <a:bodyPr/>
          <a:lstStyle/>
          <a:p>
            <a:pPr eaLnBrk="1" hangingPunct="1"/>
            <a:r>
              <a:rPr lang="en-US" altLang="zh-CN" sz="36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Most biochemical reactions fall into 5 general (not mutually exclusive) categories</a:t>
            </a:r>
            <a:endParaRPr lang="en-US" altLang="zh-CN" sz="3600" b="1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62025" y="2276475"/>
            <a:ext cx="7219950" cy="3240088"/>
          </a:xfrm>
        </p:spPr>
        <p:txBody>
          <a:bodyPr/>
          <a:lstStyle/>
          <a:p>
            <a:pPr marL="361950" indent="-361950" eaLnBrk="1" hangingPunct="1"/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1. </a:t>
            </a:r>
            <a:r>
              <a:rPr lang="en-US" altLang="zh-CN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Making or breaking C-C bonds.</a:t>
            </a:r>
            <a:endParaRPr lang="en-US" altLang="zh-CN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marL="361950" indent="-361950" eaLnBrk="1" hangingPunct="1"/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2. </a:t>
            </a:r>
            <a:r>
              <a:rPr lang="en-US" altLang="zh-CN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Internal rearrangements (isomerization and elimination).</a:t>
            </a:r>
            <a:endParaRPr lang="en-US" altLang="zh-CN" sz="28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marL="361950" indent="-361950" eaLnBrk="1" hangingPunct="1"/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3. </a:t>
            </a:r>
            <a:r>
              <a:rPr lang="en-US" altLang="zh-CN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Free-radical reactions</a:t>
            </a:r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.</a:t>
            </a:r>
            <a:endParaRPr lang="en-US" altLang="zh-CN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marL="361950" indent="-361950" eaLnBrk="1" hangingPunct="1"/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4. </a:t>
            </a:r>
            <a:r>
              <a:rPr lang="en-US" altLang="zh-CN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Group transfer</a:t>
            </a:r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.</a:t>
            </a:r>
            <a:endParaRPr lang="en-US" altLang="zh-CN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marL="361950" indent="-361950" eaLnBrk="1" hangingPunct="1"/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5. </a:t>
            </a:r>
            <a:r>
              <a:rPr lang="en-US" altLang="zh-CN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Oxidation-reduction</a:t>
            </a:r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.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1773238"/>
            <a:ext cx="4386262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3888" y="3402013"/>
            <a:ext cx="5341937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2950" y="4205288"/>
            <a:ext cx="5146675" cy="48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8" y="4956175"/>
            <a:ext cx="5373687" cy="1019175"/>
          </a:xfrm>
          <a:prstGeom prst="rect">
            <a:avLst/>
          </a:prstGeom>
          <a:noFill/>
          <a:ln w="2540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175" y="6076950"/>
            <a:ext cx="5308600" cy="33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9" name="Rectangle 2"/>
          <p:cNvSpPr txBox="1">
            <a:spLocks noChangeArrowheads="1"/>
          </p:cNvSpPr>
          <p:nvPr/>
        </p:nvSpPr>
        <p:spPr bwMode="auto">
          <a:xfrm>
            <a:off x="0" y="115888"/>
            <a:ext cx="91440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Reaction coupling in biochemistry</a:t>
            </a:r>
            <a:endParaRPr lang="en-US" altLang="zh-CN" sz="36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23560" name="TextBox 10"/>
          <p:cNvSpPr txBox="1">
            <a:spLocks noChangeArrowheads="1"/>
          </p:cNvSpPr>
          <p:nvPr/>
        </p:nvSpPr>
        <p:spPr bwMode="auto">
          <a:xfrm>
            <a:off x="611188" y="1296988"/>
            <a:ext cx="2438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 i="1">
                <a:latin typeface="Times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>
                <a:latin typeface="Times" panose="02020603050405020304" pitchFamily="18" charset="0"/>
                <a:ea typeface="宋体" panose="02010600030101010101" pitchFamily="2" charset="-122"/>
              </a:rPr>
              <a:t>G</a:t>
            </a:r>
            <a:r>
              <a:rPr lang="en-US" altLang="zh-CN" i="1"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charset="0"/>
              </a:rPr>
              <a:t>'</a:t>
            </a:r>
            <a:r>
              <a:rPr lang="en-US" altLang="zh-CN" i="1" baseline="30000">
                <a:latin typeface="Times" panose="02020603050405020304" pitchFamily="18" charset="0"/>
                <a:ea typeface="宋体" panose="02010600030101010101" pitchFamily="2" charset="-122"/>
                <a:cs typeface="Times New Roman" panose="02020603050405020304" charset="0"/>
              </a:rPr>
              <a:t>o</a:t>
            </a:r>
            <a:r>
              <a:rPr lang="en-US" altLang="zh-CN" b="1" i="1">
                <a:latin typeface="Times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s are additive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 txBox="1">
            <a:spLocks noChangeArrowheads="1"/>
          </p:cNvSpPr>
          <p:nvPr/>
        </p:nvSpPr>
        <p:spPr bwMode="auto">
          <a:xfrm>
            <a:off x="0" y="115888"/>
            <a:ext cx="91440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ATP, the universal currency of biological energy</a:t>
            </a:r>
            <a:endParaRPr lang="en-US" altLang="zh-CN" sz="36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24579" name="Rectangle 3"/>
          <p:cNvSpPr txBox="1">
            <a:spLocks noChangeArrowheads="1"/>
          </p:cNvSpPr>
          <p:nvPr/>
        </p:nvSpPr>
        <p:spPr bwMode="auto">
          <a:xfrm>
            <a:off x="0" y="1557338"/>
            <a:ext cx="9144000" cy="208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>
                <a:ea typeface="宋体" panose="02010600030101010101" pitchFamily="2" charset="-122"/>
              </a:rPr>
              <a:t>This was first perceived by Fritz Lipmann and Herman Kalckar in 1941 when studying glycolysis.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>
                <a:ea typeface="宋体" panose="02010600030101010101" pitchFamily="2" charset="-122"/>
              </a:rPr>
              <a:t>Hydrolysis of the two </a:t>
            </a:r>
            <a:r>
              <a:rPr lang="en-US" altLang="zh-CN">
                <a:solidFill>
                  <a:srgbClr val="FF0000"/>
                </a:solidFill>
                <a:ea typeface="宋体" panose="02010600030101010101" pitchFamily="2" charset="-122"/>
              </a:rPr>
              <a:t>phosphoanhydride</a:t>
            </a:r>
            <a:r>
              <a:rPr lang="en-US" altLang="zh-CN">
                <a:ea typeface="宋体" panose="02010600030101010101" pitchFamily="2" charset="-122"/>
              </a:rPr>
              <a:t> (</a:t>
            </a:r>
            <a:r>
              <a:rPr lang="zh-CN" altLang="en-US">
                <a:ea typeface="华文新魏" panose="02010800040101010101" pitchFamily="2" charset="-122"/>
                <a:cs typeface="华文新魏" panose="02010800040101010101" pitchFamily="2" charset="-122"/>
              </a:rPr>
              <a:t>磷酸酐键</a:t>
            </a:r>
            <a:r>
              <a:rPr lang="en-US" altLang="zh-CN">
                <a:ea typeface="华文新魏" panose="02010800040101010101" pitchFamily="2" charset="-122"/>
                <a:cs typeface="华文新魏" panose="02010800040101010101" pitchFamily="2" charset="-122"/>
              </a:rPr>
              <a:t>)</a:t>
            </a:r>
            <a:r>
              <a:rPr lang="en-US" altLang="zh-CN">
                <a:ea typeface="宋体" panose="02010600030101010101" pitchFamily="2" charset="-122"/>
              </a:rPr>
              <a:t> bonds in ATP generate </a:t>
            </a:r>
            <a:r>
              <a:rPr lang="en-US" altLang="zh-CN" i="1">
                <a:solidFill>
                  <a:srgbClr val="FF3300"/>
                </a:solidFill>
                <a:ea typeface="宋体" panose="02010600030101010101" pitchFamily="2" charset="-122"/>
              </a:rPr>
              <a:t>more stable products</a:t>
            </a:r>
            <a:r>
              <a:rPr lang="en-US" altLang="zh-CN">
                <a:ea typeface="宋体" panose="02010600030101010101" pitchFamily="2" charset="-122"/>
              </a:rPr>
              <a:t> releasing large amount of free energy (</a:t>
            </a:r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>
                <a:ea typeface="宋体" panose="02010600030101010101" pitchFamily="2" charset="-122"/>
              </a:rPr>
              <a:t>G</a:t>
            </a:r>
            <a:r>
              <a:rPr lang="en-US" altLang="zh-CN" i="1">
                <a:ea typeface="宋体" panose="02010600030101010101" pitchFamily="2" charset="-122"/>
                <a:cs typeface="Times New Roman" panose="02020603050405020304" charset="0"/>
              </a:rPr>
              <a:t>'</a:t>
            </a:r>
            <a:r>
              <a:rPr lang="en-US" altLang="zh-CN" i="1" baseline="30000">
                <a:ea typeface="宋体" panose="02010600030101010101" pitchFamily="2" charset="-122"/>
              </a:rPr>
              <a:t>o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is -30.5 kJ/mol; </a:t>
            </a:r>
            <a:r>
              <a:rPr lang="en-US" altLang="zh-CN" b="1" i="1">
                <a:ea typeface="宋体" panose="02010600030101010101" pitchFamily="2" charset="-122"/>
                <a:sym typeface="Symbol" panose="05050102010706020507" pitchFamily="18" charset="2"/>
              </a:rPr>
              <a:t>G</a:t>
            </a:r>
            <a:r>
              <a:rPr lang="en-US" altLang="zh-CN" b="1" baseline="-25000">
                <a:ea typeface="宋体" panose="02010600030101010101" pitchFamily="2" charset="-122"/>
                <a:sym typeface="Symbol" panose="05050102010706020507" pitchFamily="18" charset="2"/>
              </a:rPr>
              <a:t>p</a:t>
            </a:r>
            <a:r>
              <a:rPr lang="en-US" altLang="zh-CN" b="1">
                <a:ea typeface="宋体" panose="02010600030101010101" pitchFamily="2" charset="-122"/>
                <a:sym typeface="Symbol" panose="05050102010706020507" pitchFamily="18" charset="2"/>
              </a:rPr>
              <a:t> in cells is -50 to -65 kJ/mol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)</a:t>
            </a:r>
            <a:r>
              <a:rPr lang="en-US" altLang="zh-CN">
                <a:ea typeface="宋体" panose="02010600030101010101" pitchFamily="2" charset="-122"/>
              </a:rPr>
              <a:t>.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>
              <a:ea typeface="宋体" panose="02010600030101010101" pitchFamily="2" charset="-122"/>
            </a:endParaRPr>
          </a:p>
        </p:txBody>
      </p:sp>
      <p:pic>
        <p:nvPicPr>
          <p:cNvPr id="24580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4005263"/>
            <a:ext cx="4381500" cy="2160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973513"/>
            <a:ext cx="40322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figure_13_1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00" y="152400"/>
            <a:ext cx="8361363" cy="655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4646613" y="2266950"/>
            <a:ext cx="4087812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2000" b="1" dirty="0">
                <a:latin typeface="Helvetica" panose="020B0604020202020204" pitchFamily="34" charset="0"/>
                <a:ea typeface="宋体" panose="02010600030101010101" pitchFamily="2" charset="-122"/>
              </a:rPr>
              <a:t>Four factors are important:</a:t>
            </a:r>
            <a:endParaRPr lang="en-US" altLang="zh-CN" sz="2000" b="1" dirty="0"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 dirty="0">
                <a:latin typeface="Helvetica" panose="020B0604020202020204" pitchFamily="34" charset="0"/>
                <a:ea typeface="宋体" panose="02010600030101010101" pitchFamily="2" charset="-122"/>
              </a:rPr>
              <a:t>1. </a:t>
            </a:r>
            <a:r>
              <a:rPr lang="en-US" altLang="zh-CN" sz="2000" b="1" dirty="0">
                <a:solidFill>
                  <a:srgbClr val="FF3300"/>
                </a:solidFill>
                <a:latin typeface="Helvetica" panose="020B0604020202020204" pitchFamily="34" charset="0"/>
                <a:ea typeface="宋体" panose="02010600030101010101" pitchFamily="2" charset="-122"/>
              </a:rPr>
              <a:t>Relief of charge repulsion</a:t>
            </a:r>
            <a:r>
              <a:rPr lang="en-US" altLang="zh-CN" sz="2000" b="1" dirty="0">
                <a:latin typeface="Helvetica" panose="020B0604020202020204" pitchFamily="34" charset="0"/>
                <a:ea typeface="宋体" panose="02010600030101010101" pitchFamily="2" charset="-122"/>
              </a:rPr>
              <a:t>;</a:t>
            </a:r>
            <a:endParaRPr lang="en-US" altLang="zh-CN" sz="2000" b="1" dirty="0"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 dirty="0">
                <a:latin typeface="Helvetica" panose="020B0604020202020204" pitchFamily="34" charset="0"/>
                <a:ea typeface="宋体" panose="02010600030101010101" pitchFamily="2" charset="-122"/>
              </a:rPr>
              <a:t>2. </a:t>
            </a:r>
            <a:r>
              <a:rPr lang="en-US" altLang="zh-CN" sz="2000" b="1" dirty="0">
                <a:solidFill>
                  <a:srgbClr val="FF3300"/>
                </a:solidFill>
                <a:latin typeface="Helvetica" panose="020B0604020202020204" pitchFamily="34" charset="0"/>
                <a:ea typeface="宋体" panose="02010600030101010101" pitchFamily="2" charset="-122"/>
              </a:rPr>
              <a:t>Resonance stabilization</a:t>
            </a:r>
            <a:r>
              <a:rPr lang="en-US" altLang="zh-CN" sz="2000" b="1" dirty="0">
                <a:latin typeface="Helvetica" panose="020B0604020202020204" pitchFamily="34" charset="0"/>
                <a:ea typeface="宋体" panose="02010600030101010101" pitchFamily="2" charset="-122"/>
              </a:rPr>
              <a:t>;</a:t>
            </a:r>
            <a:endParaRPr lang="en-US" altLang="zh-CN" sz="2000" b="1" dirty="0"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 dirty="0">
                <a:latin typeface="Helvetica" panose="020B0604020202020204" pitchFamily="34" charset="0"/>
                <a:ea typeface="宋体" panose="02010600030101010101" pitchFamily="2" charset="-122"/>
              </a:rPr>
              <a:t>3. </a:t>
            </a:r>
            <a:r>
              <a:rPr lang="en-US" altLang="zh-CN" sz="2000" b="1" dirty="0">
                <a:solidFill>
                  <a:srgbClr val="FF3300"/>
                </a:solidFill>
                <a:latin typeface="Helvetica" panose="020B0604020202020204" pitchFamily="34" charset="0"/>
                <a:ea typeface="宋体" panose="02010600030101010101" pitchFamily="2" charset="-122"/>
              </a:rPr>
              <a:t>Ionization</a:t>
            </a:r>
            <a:r>
              <a:rPr lang="en-US" altLang="zh-CN" sz="2000" b="1" dirty="0">
                <a:latin typeface="Helvetica" panose="020B0604020202020204" pitchFamily="34" charset="0"/>
                <a:ea typeface="宋体" panose="02010600030101010101" pitchFamily="2" charset="-122"/>
              </a:rPr>
              <a:t>;</a:t>
            </a:r>
            <a:endParaRPr lang="en-US" altLang="zh-CN" sz="2000" b="1" dirty="0"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 dirty="0">
                <a:latin typeface="Helvetica" panose="020B0604020202020204" pitchFamily="34" charset="0"/>
                <a:ea typeface="宋体" panose="02010600030101010101" pitchFamily="2" charset="-122"/>
              </a:rPr>
              <a:t>4. </a:t>
            </a:r>
            <a:r>
              <a:rPr lang="en-US" altLang="zh-CN" sz="2000" b="1" dirty="0">
                <a:solidFill>
                  <a:srgbClr val="FF3300"/>
                </a:solidFill>
                <a:latin typeface="Helvetica" panose="020B0604020202020204" pitchFamily="34" charset="0"/>
                <a:ea typeface="宋体" panose="02010600030101010101" pitchFamily="2" charset="-122"/>
              </a:rPr>
              <a:t>Stabilization due to hydration</a:t>
            </a:r>
            <a:r>
              <a:rPr lang="en-US" altLang="zh-CN" sz="2000" b="1" dirty="0">
                <a:latin typeface="Helvetica" panose="020B0604020202020204" pitchFamily="34" charset="0"/>
                <a:ea typeface="宋体" panose="02010600030101010101" pitchFamily="2" charset="-122"/>
              </a:rPr>
              <a:t>.</a:t>
            </a:r>
            <a:endParaRPr lang="en-US" altLang="zh-CN" sz="2000" b="1" dirty="0"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 sz="2000" b="1" dirty="0"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 i="1" dirty="0">
                <a:latin typeface="Helvetica" panose="020B0604020202020204" pitchFamily="34" charset="0"/>
                <a:ea typeface="宋体" panose="02010600030101010101" pitchFamily="2" charset="-122"/>
              </a:rPr>
              <a:t>There is no such thing as </a:t>
            </a:r>
            <a:endParaRPr lang="en-US" altLang="zh-CN" sz="2000" b="1" i="1" dirty="0"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 i="1" dirty="0">
                <a:latin typeface="Helvetica" panose="020B0604020202020204" pitchFamily="34" charset="0"/>
                <a:ea typeface="宋体" panose="02010600030101010101" pitchFamily="2" charset="-122"/>
              </a:rPr>
              <a:t>“high-energy phosphate bond” </a:t>
            </a:r>
            <a:endParaRPr lang="en-US" altLang="zh-CN" sz="2000" b="1" i="1" dirty="0"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sz="2000" b="1" i="1" dirty="0">
                <a:latin typeface="Helvetica" panose="020B0604020202020204" pitchFamily="34" charset="0"/>
                <a:ea typeface="宋体" panose="02010600030101010101" pitchFamily="2" charset="-122"/>
              </a:rPr>
              <a:t>as long used before.</a:t>
            </a:r>
            <a:endParaRPr lang="en-US" altLang="zh-CN" sz="2000" b="1" i="1" dirty="0">
              <a:latin typeface="Helvetica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604" name="Text Box 2"/>
          <p:cNvSpPr txBox="1">
            <a:spLocks noChangeArrowheads="1"/>
          </p:cNvSpPr>
          <p:nvPr/>
        </p:nvSpPr>
        <p:spPr bwMode="auto">
          <a:xfrm>
            <a:off x="4643438" y="188913"/>
            <a:ext cx="450056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2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ATP hydrolysis is able to release a large amount of free-energy.</a:t>
            </a:r>
            <a:endParaRPr lang="en-US" altLang="zh-CN" sz="3200" b="1">
              <a:solidFill>
                <a:srgbClr val="0000FF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 txBox="1">
            <a:spLocks noChangeArrowheads="1"/>
          </p:cNvSpPr>
          <p:nvPr/>
        </p:nvSpPr>
        <p:spPr bwMode="auto">
          <a:xfrm>
            <a:off x="0" y="115888"/>
            <a:ext cx="9144000" cy="1384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ATP, the universal currency of biological energy</a:t>
            </a:r>
            <a:endParaRPr lang="en-US" altLang="zh-CN" sz="36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27651" name="Rectangle 3"/>
          <p:cNvSpPr txBox="1">
            <a:spLocks noChangeArrowheads="1"/>
          </p:cNvSpPr>
          <p:nvPr/>
        </p:nvSpPr>
        <p:spPr bwMode="auto">
          <a:xfrm>
            <a:off x="0" y="1628775"/>
            <a:ext cx="91440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The ATP molecule is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kinetically stable</a:t>
            </a:r>
            <a:r>
              <a:rPr lang="en-US" altLang="zh-CN" dirty="0">
                <a:ea typeface="宋体" panose="02010600030101010101" pitchFamily="2" charset="-122"/>
              </a:rPr>
              <a:t> at pH 7 and enzyme catalysis is needed for its hydrolysis.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ATP actually exists as </a:t>
            </a:r>
            <a:r>
              <a:rPr lang="en-US" altLang="zh-CN" dirty="0">
                <a:solidFill>
                  <a:srgbClr val="FF3300"/>
                </a:solidFill>
                <a:ea typeface="宋体" panose="02010600030101010101" pitchFamily="2" charset="-122"/>
              </a:rPr>
              <a:t>a sum</a:t>
            </a:r>
            <a:r>
              <a:rPr lang="en-US" altLang="zh-CN" dirty="0">
                <a:ea typeface="宋体" panose="02010600030101010101" pitchFamily="2" charset="-122"/>
              </a:rPr>
              <a:t> of various species in cells (e.g., ATP</a:t>
            </a:r>
            <a:r>
              <a:rPr lang="en-US" altLang="zh-CN" baseline="30000" dirty="0">
                <a:ea typeface="宋体" panose="02010600030101010101" pitchFamily="2" charset="-122"/>
              </a:rPr>
              <a:t>4-</a:t>
            </a:r>
            <a:r>
              <a:rPr lang="en-US" altLang="zh-CN" dirty="0">
                <a:ea typeface="宋体" panose="02010600030101010101" pitchFamily="2" charset="-122"/>
              </a:rPr>
              <a:t> and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MgATP</a:t>
            </a:r>
            <a:r>
              <a:rPr lang="en-US" altLang="zh-CN" baseline="30000" dirty="0">
                <a:solidFill>
                  <a:srgbClr val="FF0000"/>
                </a:solidFill>
                <a:ea typeface="宋体" panose="02010600030101010101" pitchFamily="2" charset="-122"/>
              </a:rPr>
              <a:t>2-</a:t>
            </a:r>
            <a:r>
              <a:rPr lang="en-US" altLang="zh-CN" dirty="0">
                <a:ea typeface="宋体" panose="02010600030101010101" pitchFamily="2" charset="-122"/>
              </a:rPr>
              <a:t>).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zh-CN" dirty="0">
                <a:ea typeface="宋体" panose="02010600030101010101" pitchFamily="2" charset="-122"/>
              </a:rPr>
              <a:t>The human body on average contains only 250 grams of ATP but turns over its own body weight equivalent (~60,000 grams) in ATP each day!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</p:txBody>
      </p:sp>
      <p:pic>
        <p:nvPicPr>
          <p:cNvPr id="27652" name="Picture 11" descr="figure_13_1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275" y="3213100"/>
            <a:ext cx="2736850" cy="151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Rectangle 12"/>
          <p:cNvSpPr>
            <a:spLocks noChangeArrowheads="1"/>
          </p:cNvSpPr>
          <p:nvPr/>
        </p:nvSpPr>
        <p:spPr bwMode="auto">
          <a:xfrm>
            <a:off x="3779838" y="4437063"/>
            <a:ext cx="863600" cy="14446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27654" name="Rectangle 13"/>
          <p:cNvSpPr>
            <a:spLocks noChangeArrowheads="1"/>
          </p:cNvSpPr>
          <p:nvPr/>
        </p:nvSpPr>
        <p:spPr bwMode="auto">
          <a:xfrm>
            <a:off x="3851275" y="3213100"/>
            <a:ext cx="2881313" cy="1511300"/>
          </a:xfrm>
          <a:prstGeom prst="rect">
            <a:avLst/>
          </a:prstGeom>
          <a:solidFill>
            <a:srgbClr val="FF00FF">
              <a:alpha val="20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table_13_0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" y="1196752"/>
            <a:ext cx="8531225" cy="540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3" descr="figure 13-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6863"/>
            <a:ext cx="4819650" cy="6561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3" name="Rectangle 2"/>
          <p:cNvSpPr>
            <a:spLocks noChangeArrowheads="1"/>
          </p:cNvSpPr>
          <p:nvPr/>
        </p:nvSpPr>
        <p:spPr bwMode="auto">
          <a:xfrm>
            <a:off x="5292725" y="476250"/>
            <a:ext cx="3671888" cy="477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8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ATP provides energy usually through </a:t>
            </a:r>
            <a:r>
              <a:rPr lang="en-US" altLang="zh-CN" sz="2800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group</a:t>
            </a:r>
            <a:endParaRPr lang="en-US" altLang="zh-CN" sz="2800" b="1">
              <a:solidFill>
                <a:srgbClr val="FF3300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sz="2800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transferring</a:t>
            </a:r>
            <a:r>
              <a:rPr lang="en-US" altLang="zh-CN" sz="28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, not simply hydrolysis, but the latter does occur in driving cyclic conformational changes of proteins to generate mechanical motion.</a:t>
            </a:r>
            <a:endParaRPr lang="en-US" altLang="zh-CN" sz="2800" b="1">
              <a:solidFill>
                <a:srgbClr val="0000FF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zh-CN" b="1">
              <a:solidFill>
                <a:srgbClr val="0000FF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Group 17"/>
          <p:cNvGrpSpPr/>
          <p:nvPr/>
        </p:nvGrpSpPr>
        <p:grpSpPr bwMode="auto">
          <a:xfrm>
            <a:off x="2627313" y="3281363"/>
            <a:ext cx="4349750" cy="2595562"/>
            <a:chOff x="1339403" y="-404872"/>
            <a:chExt cx="5798154" cy="3462125"/>
          </a:xfrm>
        </p:grpSpPr>
        <p:cxnSp>
          <p:nvCxnSpPr>
            <p:cNvPr id="5" name="Straight Arrow Connector 4"/>
            <p:cNvCxnSpPr/>
            <p:nvPr/>
          </p:nvCxnSpPr>
          <p:spPr>
            <a:xfrm flipV="1">
              <a:off x="2678903" y="2189075"/>
              <a:ext cx="2524525" cy="12705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339403" y="1841803"/>
              <a:ext cx="1068637" cy="68183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cs typeface="Arial" panose="020B0604020202020204" pitchFamily="34" charset="0"/>
                </a:rPr>
                <a:t>S</a:t>
              </a:r>
              <a:endParaRPr lang="en-US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582212" y="1829098"/>
              <a:ext cx="1055942" cy="71995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en-US" altLang="zh-CN" b="1">
                  <a:ea typeface="宋体" panose="02010600030101010101" pitchFamily="2" charset="-122"/>
                  <a:cs typeface="Arial" panose="020B0604020202020204" pitchFamily="34" charset="0"/>
                </a:rPr>
                <a:t>S</a:t>
              </a:r>
              <a:endParaRPr lang="en-US" altLang="zh-CN" b="1"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6866694" y="1983677"/>
              <a:ext cx="270863" cy="271041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350" b="1" dirty="0"/>
                <a:t>P</a:t>
              </a:r>
              <a:endParaRPr lang="en-US" sz="1350" b="1" dirty="0"/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6650851" y="2125549"/>
              <a:ext cx="220076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Arc 15"/>
            <p:cNvSpPr/>
            <p:nvPr/>
          </p:nvSpPr>
          <p:spPr>
            <a:xfrm rot="8265542">
              <a:off x="2613304" y="-404872"/>
              <a:ext cx="2380628" cy="2560067"/>
            </a:xfrm>
            <a:prstGeom prst="arc">
              <a:avLst>
                <a:gd name="adj1" fmla="val 15824228"/>
                <a:gd name="adj2" fmla="val 21359067"/>
              </a:avLst>
            </a:prstGeom>
            <a:ln w="38100">
              <a:solidFill>
                <a:srgbClr val="FF000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2786" name="TextBox 18"/>
            <p:cNvSpPr txBox="1">
              <a:spLocks noChangeArrowheads="1"/>
            </p:cNvSpPr>
            <p:nvPr/>
          </p:nvSpPr>
          <p:spPr bwMode="auto">
            <a:xfrm>
              <a:off x="2418194" y="1158831"/>
              <a:ext cx="838948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b="1">
                  <a:solidFill>
                    <a:srgbClr val="FF0000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ATP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2787" name="TextBox 19"/>
            <p:cNvSpPr txBox="1">
              <a:spLocks noChangeArrowheads="1"/>
            </p:cNvSpPr>
            <p:nvPr/>
          </p:nvSpPr>
          <p:spPr bwMode="auto">
            <a:xfrm>
              <a:off x="4313259" y="1146442"/>
              <a:ext cx="89597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b="1">
                  <a:solidFill>
                    <a:srgbClr val="FF0000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ADP</a:t>
              </a:r>
              <a:endParaRPr lang="en-US" altLang="zh-CN" b="1">
                <a:solidFill>
                  <a:srgbClr val="FF000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1" name="Rounded Rectangle 30"/>
            <p:cNvSpPr/>
            <p:nvPr/>
          </p:nvSpPr>
          <p:spPr>
            <a:xfrm>
              <a:off x="3284112" y="2318243"/>
              <a:ext cx="1248508" cy="739010"/>
            </a:xfrm>
            <a:prstGeom prst="round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500" b="1" dirty="0" err="1">
                  <a:cs typeface="Arial" panose="020B0604020202020204" pitchFamily="34" charset="0"/>
                </a:rPr>
                <a:t>Kinase</a:t>
              </a:r>
              <a:endParaRPr lang="en-US" sz="1500" b="1" dirty="0">
                <a:cs typeface="Arial" panose="020B0604020202020204" pitchFamily="34" charset="0"/>
              </a:endParaRPr>
            </a:p>
          </p:txBody>
        </p:sp>
      </p:grpSp>
      <p:grpSp>
        <p:nvGrpSpPr>
          <p:cNvPr id="32771" name="Group 20"/>
          <p:cNvGrpSpPr/>
          <p:nvPr/>
        </p:nvGrpSpPr>
        <p:grpSpPr bwMode="auto">
          <a:xfrm>
            <a:off x="2635250" y="1317625"/>
            <a:ext cx="3987800" cy="2597150"/>
            <a:chOff x="1453166" y="2374818"/>
            <a:chExt cx="5316828" cy="3462231"/>
          </a:xfrm>
        </p:grpSpPr>
        <p:cxnSp>
          <p:nvCxnSpPr>
            <p:cNvPr id="22" name="Straight Arrow Connector 21"/>
            <p:cNvCxnSpPr/>
            <p:nvPr/>
          </p:nvCxnSpPr>
          <p:spPr>
            <a:xfrm flipV="1">
              <a:off x="2780257" y="4982073"/>
              <a:ext cx="2522953" cy="12698"/>
            </a:xfrm>
            <a:prstGeom prst="straightConnector1">
              <a:avLst/>
            </a:prstGeom>
            <a:ln w="635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/>
            <p:cNvSpPr/>
            <p:nvPr/>
          </p:nvSpPr>
          <p:spPr>
            <a:xfrm>
              <a:off x="1453166" y="4635003"/>
              <a:ext cx="1068869" cy="6814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cs typeface="Arial" panose="020B0604020202020204" pitchFamily="34" charset="0"/>
                </a:rPr>
                <a:t>E</a:t>
              </a:r>
              <a:endParaRPr lang="en-US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775" name="TextBox 26"/>
            <p:cNvSpPr txBox="1">
              <a:spLocks noChangeArrowheads="1"/>
            </p:cNvSpPr>
            <p:nvPr/>
          </p:nvSpPr>
          <p:spPr bwMode="auto">
            <a:xfrm>
              <a:off x="2496081" y="3962790"/>
              <a:ext cx="1036476" cy="615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b="1">
                  <a:solidFill>
                    <a:srgbClr val="00B050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ATP</a:t>
              </a:r>
              <a:endParaRPr lang="en-US" altLang="zh-CN" b="1">
                <a:solidFill>
                  <a:srgbClr val="00B05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2776" name="TextBox 27"/>
            <p:cNvSpPr txBox="1">
              <a:spLocks noChangeArrowheads="1"/>
            </p:cNvSpPr>
            <p:nvPr/>
          </p:nvSpPr>
          <p:spPr bwMode="auto">
            <a:xfrm>
              <a:off x="4128262" y="3962790"/>
              <a:ext cx="1959252" cy="6154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</a:pPr>
              <a:r>
                <a:rPr lang="en-US" altLang="zh-CN" b="1">
                  <a:solidFill>
                    <a:srgbClr val="00B050"/>
                  </a:solidFill>
                  <a:ea typeface="宋体" panose="02010600030101010101" pitchFamily="2" charset="-122"/>
                  <a:cs typeface="Arial" panose="020B0604020202020204" pitchFamily="34" charset="0"/>
                </a:rPr>
                <a:t>ADP + Pi</a:t>
              </a:r>
              <a:endParaRPr lang="en-US" altLang="zh-CN" b="1">
                <a:solidFill>
                  <a:srgbClr val="00B050"/>
                </a:solidFill>
                <a:ea typeface="宋体" panose="0201060003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9" name="Arc 28"/>
            <p:cNvSpPr/>
            <p:nvPr/>
          </p:nvSpPr>
          <p:spPr>
            <a:xfrm rot="8239201">
              <a:off x="2674429" y="2374818"/>
              <a:ext cx="2381142" cy="2560697"/>
            </a:xfrm>
            <a:prstGeom prst="arc">
              <a:avLst>
                <a:gd name="adj1" fmla="val 15824228"/>
                <a:gd name="adj2" fmla="val 21359067"/>
              </a:avLst>
            </a:prstGeom>
            <a:ln w="38100">
              <a:solidFill>
                <a:srgbClr val="00B050"/>
              </a:solidFill>
              <a:headEnd type="stealth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0" name="Oval 29"/>
            <p:cNvSpPr/>
            <p:nvPr/>
          </p:nvSpPr>
          <p:spPr>
            <a:xfrm>
              <a:off x="5701126" y="4620190"/>
              <a:ext cx="1068868" cy="68144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b="1" dirty="0">
                  <a:solidFill>
                    <a:schemeClr val="tx1"/>
                  </a:solidFill>
                  <a:cs typeface="Arial" panose="020B0604020202020204" pitchFamily="34" charset="0"/>
                </a:rPr>
                <a:t>E</a:t>
              </a:r>
              <a:endParaRPr lang="en-US" b="1" dirty="0">
                <a:solidFill>
                  <a:schemeClr val="tx1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3387712" y="5106934"/>
              <a:ext cx="1337673" cy="730115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500" b="1" dirty="0">
                  <a:cs typeface="Arial" panose="020B0604020202020204" pitchFamily="34" charset="0"/>
                </a:rPr>
                <a:t>A</a:t>
              </a:r>
              <a:r>
                <a:rPr lang="en-US" sz="1500" b="1" dirty="0">
                  <a:cs typeface="Arial" panose="020B0604020202020204" pitchFamily="34" charset="0"/>
                </a:rPr>
                <a:t>TPase</a:t>
              </a:r>
              <a:endParaRPr lang="en-US" sz="1500" b="1" dirty="0">
                <a:cs typeface="Arial" panose="020B0604020202020204" pitchFamily="34" charset="0"/>
              </a:endParaRPr>
            </a:p>
          </p:txBody>
        </p:sp>
      </p:grpSp>
      <p:sp>
        <p:nvSpPr>
          <p:cNvPr id="32772" name="Text Box 20"/>
          <p:cNvSpPr txBox="1">
            <a:spLocks noChangeArrowheads="1"/>
          </p:cNvSpPr>
          <p:nvPr/>
        </p:nvSpPr>
        <p:spPr bwMode="auto">
          <a:xfrm>
            <a:off x="611188" y="549275"/>
            <a:ext cx="78486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 comparison between the two modes of ATP action</a:t>
            </a:r>
            <a:endParaRPr lang="en-US" altLang="zh-CN" sz="32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table_13_0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1341438"/>
            <a:ext cx="3575050" cy="5475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5" name="Picture 2" descr="figure_13_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8" y="1844675"/>
            <a:ext cx="4427537" cy="1912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796" name="Picture 2" descr="figure_13_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25" y="4221163"/>
            <a:ext cx="4554538" cy="1620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7" name="Content Placeholder 2"/>
          <p:cNvSpPr txBox="1"/>
          <p:nvPr/>
        </p:nvSpPr>
        <p:spPr bwMode="auto">
          <a:xfrm>
            <a:off x="0" y="279400"/>
            <a:ext cx="91440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Other phosphorylated compounds as energy sources</a:t>
            </a:r>
            <a:endParaRPr lang="en-US" altLang="zh-CN" sz="32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figure_13_1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981075"/>
            <a:ext cx="4468813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843" name="Rectangle 2"/>
          <p:cNvSpPr>
            <a:spLocks noChangeArrowheads="1"/>
          </p:cNvSpPr>
          <p:nvPr/>
        </p:nvSpPr>
        <p:spPr bwMode="auto">
          <a:xfrm>
            <a:off x="4932363" y="1412875"/>
            <a:ext cx="4032250" cy="353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ATP has an intermediate </a:t>
            </a:r>
            <a:r>
              <a:rPr kumimoji="1" lang="en-US" altLang="zh-CN" sz="2800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phosphoryl group transfer potential</a:t>
            </a:r>
            <a:r>
              <a:rPr kumimoji="1" lang="en-US" altLang="zh-CN" sz="28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, thus ADP can accept and ATP can donate phosphoryl groups (</a:t>
            </a:r>
            <a:r>
              <a:rPr kumimoji="1" lang="en-US" altLang="zh-CN" sz="2800" b="1" i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forming the </a:t>
            </a:r>
            <a:r>
              <a:rPr kumimoji="1" lang="en-US" altLang="zh-CN" sz="2800" b="1" i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ATP-ADP cycle</a:t>
            </a:r>
            <a:r>
              <a:rPr kumimoji="1" lang="en-US" altLang="zh-CN" sz="2800" b="1" i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and acting as an energy currency)</a:t>
            </a:r>
            <a:endParaRPr kumimoji="1" lang="en-US" altLang="zh-CN" sz="2800" b="1">
              <a:solidFill>
                <a:srgbClr val="0000FF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980728"/>
            <a:ext cx="3600400" cy="426047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35596" y="5241202"/>
            <a:ext cx="30963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拔丝特朗普</a:t>
            </a:r>
            <a:endParaRPr lang="en-US" altLang="zh-CN" sz="3600" dirty="0"/>
          </a:p>
          <a:p>
            <a:pPr algn="ctr"/>
            <a:r>
              <a:rPr lang="en-US" altLang="zh-CN" sz="3600" dirty="0"/>
              <a:t>Bust Trump</a:t>
            </a:r>
            <a:endParaRPr lang="zh-CN" altLang="en-US" sz="3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90" t="10500" r="22861" b="30701"/>
          <a:stretch>
            <a:fillRect/>
          </a:stretch>
        </p:blipFill>
        <p:spPr>
          <a:xfrm>
            <a:off x="5076055" y="1003612"/>
            <a:ext cx="3405205" cy="423758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213"/>
            <a:ext cx="4445000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534275" y="1276350"/>
            <a:ext cx="1501775" cy="417671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37892" name="Picture 2" descr="figure_13_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981075"/>
            <a:ext cx="4468813" cy="5256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figure_13_2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52400"/>
            <a:ext cx="8407400" cy="655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figure_11_36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303" b="61794"/>
          <a:stretch>
            <a:fillRect/>
          </a:stretch>
        </p:blipFill>
        <p:spPr bwMode="auto">
          <a:xfrm>
            <a:off x="174625" y="3860800"/>
            <a:ext cx="3235325" cy="2281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6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3885529"/>
            <a:ext cx="2879725" cy="216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276" y="4077072"/>
            <a:ext cx="2557462" cy="197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6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6263" y="1268413"/>
            <a:ext cx="2911475" cy="174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966" name="Straight Arrow Connector 6"/>
          <p:cNvCxnSpPr>
            <a:cxnSpLocks noChangeShapeType="1"/>
          </p:cNvCxnSpPr>
          <p:nvPr/>
        </p:nvCxnSpPr>
        <p:spPr bwMode="auto">
          <a:xfrm flipH="1">
            <a:off x="1619250" y="2924175"/>
            <a:ext cx="1368425" cy="6492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67" name="Straight Arrow Connector 7"/>
          <p:cNvCxnSpPr>
            <a:cxnSpLocks noChangeShapeType="1"/>
          </p:cNvCxnSpPr>
          <p:nvPr/>
        </p:nvCxnSpPr>
        <p:spPr bwMode="auto">
          <a:xfrm>
            <a:off x="6156325" y="2924175"/>
            <a:ext cx="1481138" cy="6889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0968" name="Straight Arrow Connector 9"/>
          <p:cNvCxnSpPr>
            <a:cxnSpLocks noChangeShapeType="1"/>
          </p:cNvCxnSpPr>
          <p:nvPr/>
        </p:nvCxnSpPr>
        <p:spPr bwMode="auto">
          <a:xfrm flipH="1">
            <a:off x="4572000" y="3217863"/>
            <a:ext cx="0" cy="52228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0969" name="Content Placeholder 2"/>
          <p:cNvSpPr txBox="1"/>
          <p:nvPr/>
        </p:nvSpPr>
        <p:spPr bwMode="auto">
          <a:xfrm>
            <a:off x="0" y="279400"/>
            <a:ext cx="9144000" cy="865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ATP (energy currency) driven cellular processes</a:t>
            </a:r>
            <a:endParaRPr lang="en-US" altLang="zh-CN" sz="32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250" y="1447800"/>
            <a:ext cx="7175500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1087438"/>
            <a:ext cx="3844925" cy="572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5"/>
          <p:cNvSpPr txBox="1">
            <a:spLocks noChangeArrowheads="1"/>
          </p:cNvSpPr>
          <p:nvPr/>
        </p:nvSpPr>
        <p:spPr bwMode="auto">
          <a:xfrm>
            <a:off x="468313" y="3068638"/>
            <a:ext cx="2181225" cy="218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 b="1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Reductive</a:t>
            </a:r>
            <a:endParaRPr lang="en-US" altLang="zh-CN" sz="3600" b="1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 sz="2000" b="1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b="1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Forming more bands with H</a:t>
            </a:r>
            <a:endParaRPr lang="en-US" altLang="zh-CN" sz="2000" b="1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endParaRPr lang="en-US" altLang="zh-CN" sz="2000" b="1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b="1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Gaining electrons</a:t>
            </a:r>
            <a:endParaRPr lang="en-US" altLang="zh-CN" sz="2000" b="1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2" name="TextBox 6"/>
          <p:cNvSpPr txBox="1">
            <a:spLocks noChangeArrowheads="1"/>
          </p:cNvSpPr>
          <p:nvPr/>
        </p:nvSpPr>
        <p:spPr bwMode="auto">
          <a:xfrm>
            <a:off x="6527800" y="3068638"/>
            <a:ext cx="2147888" cy="208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Oxidative</a:t>
            </a:r>
            <a:endParaRPr lang="en-US" altLang="zh-CN" sz="3600" b="1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 sz="2000" b="1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Forming more bands with O</a:t>
            </a:r>
            <a:r>
              <a:rPr lang="en-US" altLang="zh-CN" sz="2000" b="1" baseline="-2500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000" b="1" baseline="-25000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endParaRPr lang="en-US" altLang="zh-CN" sz="2000" b="1" baseline="-25000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Losing electrons</a:t>
            </a:r>
            <a:endParaRPr lang="en-US" altLang="zh-CN" sz="2000" b="1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3" name="Content Placeholder 2"/>
          <p:cNvSpPr>
            <a:spLocks noGrp="1"/>
          </p:cNvSpPr>
          <p:nvPr>
            <p:ph idx="1"/>
          </p:nvPr>
        </p:nvSpPr>
        <p:spPr>
          <a:xfrm>
            <a:off x="0" y="279400"/>
            <a:ext cx="9144000" cy="865188"/>
          </a:xfrm>
        </p:spPr>
        <p:txBody>
          <a:bodyPr/>
          <a:lstStyle/>
          <a:p>
            <a:pPr algn="ctr" eaLnBrk="1" hangingPunct="1"/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Anabolism (</a:t>
            </a:r>
            <a:r>
              <a:rPr lang="en-US" altLang="zh-CN" sz="3200" b="1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reductive</a:t>
            </a:r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 and catabolism (</a:t>
            </a:r>
            <a:r>
              <a:rPr lang="en-US" altLang="zh-CN" sz="3200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oxidative</a:t>
            </a:r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</a:t>
            </a:r>
            <a:endParaRPr lang="en-US" altLang="zh-CN" sz="32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692150"/>
            <a:ext cx="9113838" cy="5132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椭圆 3"/>
          <p:cNvSpPr/>
          <p:nvPr/>
        </p:nvSpPr>
        <p:spPr bwMode="auto">
          <a:xfrm>
            <a:off x="6444208" y="2035349"/>
            <a:ext cx="864096" cy="72008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cxnSp>
        <p:nvCxnSpPr>
          <p:cNvPr id="5" name="直接箭头连接符 4"/>
          <p:cNvCxnSpPr/>
          <p:nvPr/>
        </p:nvCxnSpPr>
        <p:spPr bwMode="auto">
          <a:xfrm flipH="1">
            <a:off x="611560" y="1658541"/>
            <a:ext cx="288032" cy="288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直接箭头连接符 10"/>
          <p:cNvCxnSpPr/>
          <p:nvPr/>
        </p:nvCxnSpPr>
        <p:spPr bwMode="auto">
          <a:xfrm flipH="1">
            <a:off x="7884368" y="1802557"/>
            <a:ext cx="288032" cy="28803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内容占位符 2"/>
          <p:cNvSpPr>
            <a:spLocks noGrp="1"/>
          </p:cNvSpPr>
          <p:nvPr>
            <p:ph idx="1"/>
          </p:nvPr>
        </p:nvSpPr>
        <p:spPr>
          <a:xfrm>
            <a:off x="485775" y="1731963"/>
            <a:ext cx="8172450" cy="3394075"/>
          </a:xfrm>
        </p:spPr>
        <p:txBody>
          <a:bodyPr/>
          <a:lstStyle/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More electronegative atoms are considered to </a:t>
            </a:r>
            <a:r>
              <a:rPr lang="en-US" altLang="zh-CN" dirty="0">
                <a:solidFill>
                  <a:srgbClr val="FF0000"/>
                </a:solidFill>
                <a:ea typeface="宋体" panose="02010600030101010101" pitchFamily="2" charset="-122"/>
              </a:rPr>
              <a:t>own</a:t>
            </a:r>
            <a:r>
              <a:rPr lang="en-US" altLang="zh-CN" dirty="0">
                <a:ea typeface="宋体" panose="02010600030101010101" pitchFamily="2" charset="-122"/>
              </a:rPr>
              <a:t> the shared electrons.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Biological oxidations often involve </a:t>
            </a:r>
            <a:r>
              <a:rPr lang="en-US" altLang="zh-CN" b="1" dirty="0">
                <a:ea typeface="宋体" panose="02010600030101010101" pitchFamily="2" charset="-122"/>
              </a:rPr>
              <a:t>de</a:t>
            </a:r>
            <a:r>
              <a:rPr lang="en-US" altLang="zh-CN" b="1" u="sng" dirty="0">
                <a:ea typeface="宋体" panose="02010600030101010101" pitchFamily="2" charset="-122"/>
              </a:rPr>
              <a:t>hydrogen</a:t>
            </a:r>
            <a:r>
              <a:rPr lang="en-US" altLang="zh-CN" b="1" dirty="0">
                <a:ea typeface="宋体" panose="02010600030101010101" pitchFamily="2" charset="-122"/>
              </a:rPr>
              <a:t>ation</a:t>
            </a:r>
            <a:r>
              <a:rPr lang="en-US" altLang="zh-CN" dirty="0">
                <a:ea typeface="宋体" panose="02010600030101010101" pitchFamily="2" charset="-122"/>
              </a:rPr>
              <a:t>, and are catalyzed by many </a:t>
            </a:r>
            <a:r>
              <a:rPr lang="en-US" altLang="zh-CN" b="1" dirty="0">
                <a:ea typeface="宋体" panose="02010600030101010101" pitchFamily="2" charset="-122"/>
              </a:rPr>
              <a:t>dehydrogenases</a:t>
            </a:r>
            <a:r>
              <a:rPr lang="en-US" altLang="zh-CN" dirty="0">
                <a:ea typeface="宋体" panose="02010600030101010101" pitchFamily="2" charset="-122"/>
              </a:rPr>
              <a:t>.</a:t>
            </a:r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endParaRPr lang="en-US" altLang="zh-CN" dirty="0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dirty="0">
                <a:ea typeface="宋体" panose="02010600030101010101" pitchFamily="2" charset="-122"/>
              </a:rPr>
              <a:t>Not all biological oxidation-reduction reactions involve carbon.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45059" name="标题 1"/>
          <p:cNvSpPr>
            <a:spLocks noGrp="1"/>
          </p:cNvSpPr>
          <p:nvPr>
            <p:ph type="title"/>
          </p:nvPr>
        </p:nvSpPr>
        <p:spPr>
          <a:xfrm>
            <a:off x="107950" y="188913"/>
            <a:ext cx="8785225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Different compounds are in different levels of oxidation, “own” different numbers of electrons</a:t>
            </a:r>
            <a:endParaRPr lang="zh-CN" altLang="en-US" sz="3200" b="1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45060" name="TextBox 2"/>
          <p:cNvSpPr txBox="1">
            <a:spLocks noChangeArrowheads="1"/>
          </p:cNvSpPr>
          <p:nvPr/>
        </p:nvSpPr>
        <p:spPr bwMode="auto">
          <a:xfrm>
            <a:off x="2511425" y="3282950"/>
            <a:ext cx="3711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>
                <a:latin typeface="Times" panose="02020603050405020304" pitchFamily="18" charset="0"/>
                <a:ea typeface="宋体" panose="02010600030101010101" pitchFamily="2" charset="-122"/>
              </a:rPr>
              <a:t>H &lt; C &lt; S &lt; N &lt; O</a:t>
            </a:r>
            <a:endParaRPr lang="en-US" altLang="zh-CN" sz="3600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5061" name="TextBox 3"/>
          <p:cNvSpPr txBox="1">
            <a:spLocks noChangeArrowheads="1"/>
          </p:cNvSpPr>
          <p:nvPr/>
        </p:nvSpPr>
        <p:spPr bwMode="auto">
          <a:xfrm>
            <a:off x="3316288" y="2708275"/>
            <a:ext cx="2509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Electronegativity </a:t>
            </a:r>
            <a:endParaRPr lang="en-US" altLang="zh-CN" b="1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107950" y="188913"/>
            <a:ext cx="8785225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Different compounds are in different levels of oxidation, “own” different numbers of electrons</a:t>
            </a:r>
            <a:endParaRPr lang="zh-CN" altLang="en-US" sz="3200" b="1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pic>
        <p:nvPicPr>
          <p:cNvPr id="46083" name="Picture 2" descr="figure_13_2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444625"/>
            <a:ext cx="5445125" cy="524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084" name="Rectangle 12"/>
          <p:cNvSpPr>
            <a:spLocks noChangeArrowheads="1"/>
          </p:cNvSpPr>
          <p:nvPr/>
        </p:nvSpPr>
        <p:spPr bwMode="auto">
          <a:xfrm>
            <a:off x="2339975" y="1628775"/>
            <a:ext cx="576263" cy="4537075"/>
          </a:xfrm>
          <a:prstGeom prst="rect">
            <a:avLst/>
          </a:prstGeom>
          <a:solidFill>
            <a:srgbClr val="FF00FF">
              <a:alpha val="1490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6085" name="Rectangle 12"/>
          <p:cNvSpPr>
            <a:spLocks noChangeArrowheads="1"/>
          </p:cNvSpPr>
          <p:nvPr/>
        </p:nvSpPr>
        <p:spPr bwMode="auto">
          <a:xfrm>
            <a:off x="5437188" y="1628775"/>
            <a:ext cx="574675" cy="3095625"/>
          </a:xfrm>
          <a:prstGeom prst="rect">
            <a:avLst/>
          </a:prstGeom>
          <a:solidFill>
            <a:srgbClr val="FF00FF">
              <a:alpha val="1490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6086" name="TextBox 2"/>
          <p:cNvSpPr txBox="1">
            <a:spLocks noChangeArrowheads="1"/>
          </p:cNvSpPr>
          <p:nvPr/>
        </p:nvSpPr>
        <p:spPr bwMode="auto">
          <a:xfrm>
            <a:off x="5432425" y="5603875"/>
            <a:ext cx="371157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>
                <a:latin typeface="Times" panose="02020603050405020304" pitchFamily="18" charset="0"/>
                <a:ea typeface="宋体" panose="02010600030101010101" pitchFamily="2" charset="-122"/>
              </a:rPr>
              <a:t>H &lt; C &lt; S &lt; N &lt; O</a:t>
            </a:r>
            <a:endParaRPr lang="en-US" altLang="zh-CN" sz="3600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6087" name="TextBox 3"/>
          <p:cNvSpPr txBox="1">
            <a:spLocks noChangeArrowheads="1"/>
          </p:cNvSpPr>
          <p:nvPr/>
        </p:nvSpPr>
        <p:spPr bwMode="auto">
          <a:xfrm>
            <a:off x="6237288" y="5029200"/>
            <a:ext cx="25098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Electronegativity </a:t>
            </a:r>
            <a:endParaRPr lang="en-US" altLang="zh-CN" b="1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75" y="2117725"/>
            <a:ext cx="9144000" cy="285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10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125413" y="384175"/>
            <a:ext cx="8893175" cy="93345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Functional groups in organic compounds present in one of four general oxidation states</a:t>
            </a:r>
            <a:br>
              <a:rPr lang="en-US" altLang="zh-CN" b="1">
                <a:solidFill>
                  <a:srgbClr val="0000FF"/>
                </a:solidFill>
                <a:ea typeface="宋体" panose="02010600030101010101" pitchFamily="2" charset="-122"/>
                <a:cs typeface="Times" panose="02020603050405020304" pitchFamily="18" charset="0"/>
              </a:rPr>
            </a:br>
            <a:b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  <a:cs typeface="Times" panose="02020603050405020304" pitchFamily="18" charset="0"/>
              </a:rPr>
            </a:br>
            <a:endParaRPr lang="en-US" altLang="zh-CN" b="1">
              <a:solidFill>
                <a:srgbClr val="FF0000"/>
              </a:solidFill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47108" name="Text Box 4"/>
          <p:cNvSpPr txBox="1">
            <a:spLocks noChangeArrowheads="1"/>
          </p:cNvSpPr>
          <p:nvPr/>
        </p:nvSpPr>
        <p:spPr bwMode="auto">
          <a:xfrm>
            <a:off x="203200" y="5464175"/>
            <a:ext cx="876141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Helvetica" panose="020B0604020202020204" pitchFamily="34" charset="0"/>
                <a:ea typeface="宋体" panose="02010600030101010101" pitchFamily="2" charset="-122"/>
              </a:rPr>
              <a:t>In aerobic organisms, the ultimate electron acceptor in the</a:t>
            </a:r>
            <a:endParaRPr lang="en-US" altLang="zh-CN" b="1">
              <a:solidFill>
                <a:srgbClr val="FF0000"/>
              </a:solidFill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Helvetica" panose="020B0604020202020204" pitchFamily="34" charset="0"/>
                <a:ea typeface="宋体" panose="02010600030101010101" pitchFamily="2" charset="-122"/>
              </a:rPr>
              <a:t>oxidation of carbon is O</a:t>
            </a:r>
            <a:r>
              <a:rPr lang="en-US" altLang="zh-CN" b="1" baseline="-25000">
                <a:solidFill>
                  <a:srgbClr val="FF0000"/>
                </a:solidFill>
                <a:latin typeface="Helvetica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en-US" altLang="zh-CN" b="1">
                <a:solidFill>
                  <a:srgbClr val="FF0000"/>
                </a:solidFill>
                <a:latin typeface="Helvetica" panose="020B0604020202020204" pitchFamily="34" charset="0"/>
                <a:ea typeface="宋体" panose="02010600030101010101" pitchFamily="2" charset="-122"/>
              </a:rPr>
              <a:t>, and the oxidation product is CO</a:t>
            </a:r>
            <a:r>
              <a:rPr lang="en-US" altLang="zh-CN" b="1" baseline="-25000">
                <a:solidFill>
                  <a:srgbClr val="FF0000"/>
                </a:solidFill>
                <a:latin typeface="Helvetica" panose="020B0604020202020204" pitchFamily="34" charset="0"/>
                <a:ea typeface="宋体" panose="02010600030101010101" pitchFamily="2" charset="-122"/>
              </a:rPr>
              <a:t>2</a:t>
            </a:r>
            <a:endParaRPr lang="en-US" altLang="zh-CN" b="1">
              <a:solidFill>
                <a:srgbClr val="FF0000"/>
              </a:solidFill>
              <a:latin typeface="Helvetica" panose="020B0604020202020204" pitchFamily="34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 b="1">
              <a:latin typeface="Helvetica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7109" name="Rectangle 10"/>
          <p:cNvSpPr>
            <a:spLocks noChangeArrowheads="1"/>
          </p:cNvSpPr>
          <p:nvPr/>
        </p:nvSpPr>
        <p:spPr bwMode="auto">
          <a:xfrm>
            <a:off x="739775" y="2622550"/>
            <a:ext cx="6480175" cy="1079500"/>
          </a:xfrm>
          <a:prstGeom prst="rect">
            <a:avLst/>
          </a:prstGeom>
          <a:solidFill>
            <a:srgbClr val="FF00FF">
              <a:alpha val="1686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22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47110" name="Rectangle 22"/>
          <p:cNvSpPr>
            <a:spLocks noChangeArrowheads="1"/>
          </p:cNvSpPr>
          <p:nvPr/>
        </p:nvSpPr>
        <p:spPr bwMode="auto">
          <a:xfrm>
            <a:off x="693738" y="1700213"/>
            <a:ext cx="1397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1400" b="1">
                <a:solidFill>
                  <a:srgbClr val="FF33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Fully reduced</a:t>
            </a:r>
            <a:endParaRPr kumimoji="1" lang="en-US" altLang="zh-CN" sz="1400" b="1">
              <a:solidFill>
                <a:srgbClr val="FF33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47111" name="Rectangle 22"/>
          <p:cNvSpPr>
            <a:spLocks noChangeArrowheads="1"/>
          </p:cNvSpPr>
          <p:nvPr/>
        </p:nvSpPr>
        <p:spPr bwMode="auto">
          <a:xfrm>
            <a:off x="7756525" y="1700213"/>
            <a:ext cx="14239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1400" b="1">
                <a:solidFill>
                  <a:srgbClr val="FF33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Fully oxidized</a:t>
            </a:r>
            <a:endParaRPr kumimoji="1" lang="en-US" altLang="zh-CN" sz="1400" b="1">
              <a:solidFill>
                <a:srgbClr val="FF33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Envisioning Chemistry  Metal Displacement II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" y="569219"/>
            <a:ext cx="9148056" cy="51457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76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Content Placeholder 2"/>
          <p:cNvSpPr>
            <a:spLocks noGrp="1"/>
          </p:cNvSpPr>
          <p:nvPr>
            <p:ph idx="1"/>
          </p:nvPr>
        </p:nvSpPr>
        <p:spPr>
          <a:xfrm>
            <a:off x="685800" y="549275"/>
            <a:ext cx="7772400" cy="863600"/>
          </a:xfrm>
        </p:spPr>
        <p:txBody>
          <a:bodyPr/>
          <a:lstStyle/>
          <a:p>
            <a:pPr algn="ctr" eaLnBrk="1" hangingPunct="1"/>
            <a:r>
              <a:rPr lang="en-US" altLang="zh-CN" sz="3600" b="1">
                <a:solidFill>
                  <a:srgbClr val="0070C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Outline of the lecture</a:t>
            </a:r>
            <a:endParaRPr lang="en-US" altLang="zh-CN" sz="3600" b="1">
              <a:solidFill>
                <a:srgbClr val="0070C0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5123" name="TextBox 4"/>
          <p:cNvSpPr txBox="1">
            <a:spLocks noChangeArrowheads="1"/>
          </p:cNvSpPr>
          <p:nvPr/>
        </p:nvSpPr>
        <p:spPr bwMode="auto">
          <a:xfrm>
            <a:off x="1150938" y="1989138"/>
            <a:ext cx="684212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Overview of metabolism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Bioenergetics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Summary of five types of biological reactions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ATP as the universal currency of biological energy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Reduction-oxidation reaction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/>
          </p:cNvPicPr>
          <p:nvPr/>
        </p:nvPicPr>
        <p:blipFill>
          <a:blip r:embed="rId1">
            <a:lum brigh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0" y="1844675"/>
            <a:ext cx="5700713" cy="180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5" name="标题 1"/>
          <p:cNvSpPr txBox="1"/>
          <p:nvPr/>
        </p:nvSpPr>
        <p:spPr bwMode="auto">
          <a:xfrm>
            <a:off x="457200" y="333375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Oxidation-Reduction can be described as half reactions</a:t>
            </a:r>
            <a:endParaRPr lang="zh-CN" altLang="en-US" sz="32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49156" name="TextBox 5"/>
          <p:cNvSpPr txBox="1">
            <a:spLocks noChangeArrowheads="1"/>
          </p:cNvSpPr>
          <p:nvPr/>
        </p:nvSpPr>
        <p:spPr bwMode="auto">
          <a:xfrm>
            <a:off x="219075" y="4292600"/>
            <a:ext cx="8886825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Reducing agent/reductant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: the one donating (giving up) electrons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Oxidizing agent/oxidant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: the one accepting electons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b="1" u="sng">
                <a:latin typeface="Times" panose="02020603050405020304" pitchFamily="18" charset="0"/>
                <a:ea typeface="宋体" panose="02010600030101010101" pitchFamily="2" charset="-122"/>
              </a:rPr>
              <a:t>Redox pair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: when one agent is oxidized, something has to be reduced.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8575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Free energy change in oxidation-reduction reactions can be calculated from the reduction potentials</a:t>
            </a:r>
            <a:endParaRPr lang="en-US" altLang="zh-CN" sz="3200" b="1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50825" y="2276475"/>
            <a:ext cx="8642350" cy="3097213"/>
          </a:xfrm>
        </p:spPr>
        <p:txBody>
          <a:bodyPr/>
          <a:lstStyle/>
          <a:p>
            <a:pPr eaLnBrk="1" hangingPunct="1"/>
            <a:r>
              <a:rPr lang="en-US" altLang="zh-CN">
                <a:solidFill>
                  <a:srgbClr val="FF3300"/>
                </a:solidFill>
                <a:ea typeface="宋体" panose="02010600030101010101" pitchFamily="2" charset="-122"/>
              </a:rPr>
              <a:t>Reduction potential</a:t>
            </a:r>
            <a:r>
              <a:rPr lang="en-US" altLang="zh-CN">
                <a:ea typeface="宋体" panose="02010600030101010101" pitchFamily="2" charset="-122"/>
              </a:rPr>
              <a:t> </a:t>
            </a:r>
            <a:r>
              <a:rPr lang="en-US" altLang="zh-CN" i="1">
                <a:ea typeface="宋体" panose="02010600030101010101" pitchFamily="2" charset="-122"/>
              </a:rPr>
              <a:t>E</a:t>
            </a:r>
            <a:r>
              <a:rPr lang="en-US" altLang="zh-CN" b="1" i="1">
                <a:ea typeface="宋体" panose="02010600030101010101" pitchFamily="2" charset="-122"/>
              </a:rPr>
              <a:t>'</a:t>
            </a:r>
            <a:r>
              <a:rPr lang="en-US" altLang="zh-CN">
                <a:ea typeface="宋体" panose="02010600030101010101" pitchFamily="2" charset="-122"/>
              </a:rPr>
              <a:t> (in volts) measures the tendency of a chemical species to acquire electrons (affinity for electrons).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The convention: more positive the potential, the greater the species' affinity for electrons (attracting electrons) and tendency to be reduced. </a:t>
            </a:r>
            <a:endParaRPr lang="en-US" altLang="zh-CN">
              <a:ea typeface="宋体" panose="02010600030101010101" pitchFamily="2" charset="-122"/>
            </a:endParaRPr>
          </a:p>
          <a:p>
            <a:pPr eaLnBrk="1" hangingPunct="1"/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0180" name="Rectangle 5"/>
          <p:cNvSpPr>
            <a:spLocks noChangeArrowheads="1"/>
          </p:cNvSpPr>
          <p:nvPr/>
        </p:nvSpPr>
        <p:spPr bwMode="auto">
          <a:xfrm>
            <a:off x="7199313" y="5786438"/>
            <a:ext cx="1944687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endParaRPr kumimoji="1" lang="en-US" altLang="zh-CN" sz="1400" b="1">
              <a:solidFill>
                <a:srgbClr val="990033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0"/>
            <a:ext cx="455136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5292725" y="1192213"/>
            <a:ext cx="3795713" cy="427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sz="2000" b="1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Standard reduction </a:t>
            </a:r>
            <a:endParaRPr kumimoji="1" lang="en-US" altLang="zh-CN" sz="2000" b="1">
              <a:solidFill>
                <a:srgbClr val="FF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en-US" altLang="zh-CN" sz="2000" b="1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potential (</a:t>
            </a:r>
            <a:r>
              <a:rPr kumimoji="1" lang="en-US" altLang="zh-CN" sz="2000" b="1" i="1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E'</a:t>
            </a:r>
            <a:r>
              <a:rPr kumimoji="1" lang="en-US" altLang="zh-CN" sz="2000" b="1" i="1" baseline="300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o</a:t>
            </a:r>
            <a:r>
              <a:rPr kumimoji="1" lang="en-US" altLang="zh-CN" sz="2000" b="1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)  </a:t>
            </a:r>
            <a:r>
              <a:rPr kumimoji="1" lang="en-US" altLang="zh-CN" sz="2000" b="1">
                <a:latin typeface="Tahoma" panose="020B0604030504040204" pitchFamily="34" charset="0"/>
                <a:ea typeface="宋体" panose="02010600030101010101" pitchFamily="2" charset="-122"/>
              </a:rPr>
              <a:t>is</a:t>
            </a:r>
            <a:r>
              <a:rPr kumimoji="1" lang="en-US" altLang="zh-CN" sz="2000" b="1" i="1">
                <a:latin typeface="Tahoma" panose="020B0604030504040204" pitchFamily="34" charset="0"/>
                <a:ea typeface="宋体" panose="02010600030101010101" pitchFamily="2" charset="-122"/>
              </a:rPr>
              <a:t> </a:t>
            </a:r>
            <a:r>
              <a:rPr kumimoji="1" lang="en-US" altLang="zh-CN" sz="1600" b="1" i="1">
                <a:latin typeface="Tahoma" panose="020B0604030504040204" pitchFamily="34" charset="0"/>
                <a:ea typeface="宋体" panose="02010600030101010101" pitchFamily="2" charset="-122"/>
              </a:rPr>
              <a:t>m</a:t>
            </a:r>
            <a:r>
              <a:rPr kumimoji="1" lang="en-US" altLang="zh-CN" sz="1600" b="1">
                <a:ea typeface="宋体" panose="02010600030101010101" pitchFamily="2" charset="-122"/>
              </a:rPr>
              <a:t>easured by using the standard hydrogen electrode (SHE) as the reference. </a:t>
            </a:r>
            <a:endParaRPr kumimoji="1" lang="en-US" altLang="zh-CN" sz="1600" b="1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endParaRPr kumimoji="1" lang="en-US" altLang="zh-CN" sz="1600" b="1">
              <a:solidFill>
                <a:srgbClr val="FF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en-US" altLang="zh-CN" sz="2000" b="1" i="1">
                <a:solidFill>
                  <a:srgbClr val="FF0000"/>
                </a:solidFill>
                <a:ea typeface="宋体" panose="02010600030101010101" pitchFamily="2" charset="-122"/>
              </a:rPr>
              <a:t>positive E' </a:t>
            </a:r>
            <a:r>
              <a:rPr kumimoji="1" lang="en-US" altLang="zh-CN" sz="2000" b="1" i="1" baseline="30000">
                <a:solidFill>
                  <a:srgbClr val="FF0000"/>
                </a:solidFill>
                <a:ea typeface="宋体" panose="02010600030101010101" pitchFamily="2" charset="-122"/>
              </a:rPr>
              <a:t>o</a:t>
            </a:r>
            <a:r>
              <a:rPr kumimoji="1" lang="en-US" altLang="zh-CN" sz="2000">
                <a:ea typeface="宋体" panose="02010600030101010101" pitchFamily="2" charset="-122"/>
              </a:rPr>
              <a:t>  takes electrons from the reference cell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endParaRPr kumimoji="1" lang="en-US" altLang="zh-CN" sz="20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en-US" altLang="zh-CN" sz="2000" b="1" i="1">
                <a:solidFill>
                  <a:srgbClr val="FF0000"/>
                </a:solidFill>
                <a:ea typeface="宋体" panose="02010600030101010101" pitchFamily="2" charset="-122"/>
              </a:rPr>
              <a:t>negative E' </a:t>
            </a:r>
            <a:r>
              <a:rPr kumimoji="1" lang="en-US" altLang="zh-CN" sz="2000" b="1" i="1" baseline="30000">
                <a:solidFill>
                  <a:srgbClr val="FF0000"/>
                </a:solidFill>
                <a:ea typeface="宋体" panose="02010600030101010101" pitchFamily="2" charset="-122"/>
              </a:rPr>
              <a:t>o</a:t>
            </a:r>
            <a:r>
              <a:rPr kumimoji="1" lang="en-US" altLang="zh-CN" sz="2000">
                <a:ea typeface="宋体" panose="02010600030101010101" pitchFamily="2" charset="-122"/>
              </a:rPr>
              <a:t>  donates electrons from the reference cell</a:t>
            </a:r>
            <a:endParaRPr kumimoji="1" lang="en-US" altLang="zh-CN" sz="20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endParaRPr kumimoji="1" lang="en-US" altLang="zh-CN" sz="16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endParaRPr kumimoji="1" lang="en-US" altLang="zh-CN" sz="1600"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endParaRPr kumimoji="1" lang="en-US" altLang="zh-CN" sz="1600" b="1">
              <a:solidFill>
                <a:srgbClr val="FF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endParaRPr kumimoji="1" lang="en-US" altLang="zh-CN" sz="1600" b="1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204" name="Rectangle 9"/>
          <p:cNvSpPr>
            <a:spLocks noChangeArrowheads="1"/>
          </p:cNvSpPr>
          <p:nvPr/>
        </p:nvSpPr>
        <p:spPr bwMode="auto">
          <a:xfrm>
            <a:off x="792163" y="4292600"/>
            <a:ext cx="20685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b="1" i="1">
                <a:solidFill>
                  <a:srgbClr val="339933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E' </a:t>
            </a:r>
            <a:r>
              <a:rPr kumimoji="1" lang="en-US" altLang="zh-CN" b="1" i="1" baseline="30000">
                <a:solidFill>
                  <a:srgbClr val="339933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o</a:t>
            </a:r>
            <a:r>
              <a:rPr kumimoji="1" lang="en-US" altLang="zh-CN" b="1">
                <a:solidFill>
                  <a:srgbClr val="339933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= 0.00 V</a:t>
            </a:r>
            <a:endParaRPr kumimoji="1" lang="en-US" altLang="zh-CN" b="1">
              <a:solidFill>
                <a:srgbClr val="339933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205" name="Rectangle 12"/>
          <p:cNvSpPr>
            <a:spLocks noChangeArrowheads="1"/>
          </p:cNvSpPr>
          <p:nvPr/>
        </p:nvSpPr>
        <p:spPr bwMode="auto">
          <a:xfrm>
            <a:off x="3348038" y="4005263"/>
            <a:ext cx="1236662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2000" b="1" i="1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Test cell</a:t>
            </a:r>
            <a:endParaRPr kumimoji="1" lang="en-US" altLang="zh-CN" sz="2000" b="1" i="1">
              <a:solidFill>
                <a:srgbClr val="FF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</a:pPr>
            <a:r>
              <a:rPr kumimoji="1" lang="en-US" altLang="zh-CN" sz="2000" b="1" i="1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(pH 7)</a:t>
            </a:r>
            <a:endParaRPr kumimoji="1" lang="en-US" altLang="zh-CN" sz="2000" b="1" i="1">
              <a:solidFill>
                <a:srgbClr val="FF00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pic>
        <p:nvPicPr>
          <p:cNvPr id="51206" name="Picture 1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" y="4868863"/>
            <a:ext cx="1839913" cy="187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07" name="Picture 1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625" y="5013325"/>
            <a:ext cx="1728788" cy="143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8" name="Rectangle 17"/>
          <p:cNvSpPr>
            <a:spLocks noChangeArrowheads="1"/>
          </p:cNvSpPr>
          <p:nvPr/>
        </p:nvSpPr>
        <p:spPr bwMode="auto">
          <a:xfrm>
            <a:off x="1368425" y="3933825"/>
            <a:ext cx="8921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b="1" i="1">
                <a:solidFill>
                  <a:srgbClr val="339933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pH 0</a:t>
            </a:r>
            <a:endParaRPr kumimoji="1" lang="en-US" altLang="zh-CN" b="1" i="1">
              <a:solidFill>
                <a:srgbClr val="339933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1209" name="矩形 20"/>
          <p:cNvSpPr>
            <a:spLocks noChangeArrowheads="1"/>
          </p:cNvSpPr>
          <p:nvPr/>
        </p:nvSpPr>
        <p:spPr bwMode="auto">
          <a:xfrm>
            <a:off x="468313" y="3644900"/>
            <a:ext cx="2058987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b="1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H</a:t>
            </a:r>
            <a:r>
              <a:rPr kumimoji="1" lang="en-US" altLang="zh-CN" b="1" baseline="30000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+</a:t>
            </a:r>
            <a:r>
              <a:rPr kumimoji="1" lang="en-US" altLang="zh-CN" b="1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+ e-</a:t>
            </a:r>
            <a:r>
              <a:rPr kumimoji="1" lang="zh-CN" altLang="en-US" b="1">
                <a:solidFill>
                  <a:srgbClr val="FF00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，</a:t>
            </a:r>
            <a:r>
              <a:rPr kumimoji="1" lang="zh-CN" altLang="en-US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→</a:t>
            </a:r>
            <a:r>
              <a:rPr kumimoji="1" lang="en-US" altLang="zh-CN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1/2H</a:t>
            </a:r>
            <a:r>
              <a:rPr kumimoji="1" lang="en-US" altLang="zh-CN" b="1" baseline="-250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CN" altLang="en-US" baseline="-250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xfrm>
            <a:off x="2286000" y="3948113"/>
            <a:ext cx="4876800" cy="457200"/>
          </a:xfrm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2227" name="Picture 2" descr="table 13-0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9144000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Rectangle 4"/>
          <p:cNvSpPr>
            <a:spLocks noChangeArrowheads="1"/>
          </p:cNvSpPr>
          <p:nvPr/>
        </p:nvSpPr>
        <p:spPr bwMode="auto">
          <a:xfrm>
            <a:off x="0" y="6410325"/>
            <a:ext cx="4643438" cy="150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229" name="矩形 5"/>
          <p:cNvSpPr>
            <a:spLocks noChangeArrowheads="1"/>
          </p:cNvSpPr>
          <p:nvPr/>
        </p:nvSpPr>
        <p:spPr bwMode="auto">
          <a:xfrm>
            <a:off x="179388" y="114300"/>
            <a:ext cx="87153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Standard reduction potentials of biologically important half-reactions have been systematically measured. </a:t>
            </a:r>
            <a:endParaRPr lang="zh-CN" altLang="en-US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52230" name="Rectangle 7"/>
          <p:cNvSpPr>
            <a:spLocks noChangeArrowheads="1"/>
          </p:cNvSpPr>
          <p:nvPr/>
        </p:nvSpPr>
        <p:spPr bwMode="auto">
          <a:xfrm>
            <a:off x="3924300" y="1601788"/>
            <a:ext cx="576263" cy="4751387"/>
          </a:xfrm>
          <a:prstGeom prst="rect">
            <a:avLst/>
          </a:prstGeom>
          <a:solidFill>
            <a:srgbClr val="FF00FF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231" name="Rectangle 8"/>
          <p:cNvSpPr>
            <a:spLocks noChangeArrowheads="1"/>
          </p:cNvSpPr>
          <p:nvPr/>
        </p:nvSpPr>
        <p:spPr bwMode="auto">
          <a:xfrm>
            <a:off x="8388350" y="1601788"/>
            <a:ext cx="576263" cy="4751387"/>
          </a:xfrm>
          <a:prstGeom prst="rect">
            <a:avLst/>
          </a:prstGeom>
          <a:solidFill>
            <a:srgbClr val="FF00FF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2232" name="Rectangle 9"/>
          <p:cNvSpPr>
            <a:spLocks noChangeArrowheads="1"/>
          </p:cNvSpPr>
          <p:nvPr/>
        </p:nvSpPr>
        <p:spPr bwMode="auto">
          <a:xfrm>
            <a:off x="1814513" y="6438900"/>
            <a:ext cx="479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="1">
                <a:solidFill>
                  <a:srgbClr val="FF3300"/>
                </a:solidFill>
                <a:ea typeface="宋体" panose="02010600030101010101" pitchFamily="2" charset="-122"/>
              </a:rPr>
              <a:t>More positive, stronger capacity to take e</a:t>
            </a:r>
            <a:r>
              <a:rPr lang="en-US" altLang="zh-CN" b="1" baseline="30000">
                <a:solidFill>
                  <a:srgbClr val="FF3300"/>
                </a:solidFill>
                <a:ea typeface="宋体" panose="02010600030101010101" pitchFamily="2" charset="-122"/>
              </a:rPr>
              <a:t>-</a:t>
            </a:r>
            <a:r>
              <a:rPr lang="en-US" altLang="zh-CN" b="1">
                <a:solidFill>
                  <a:srgbClr val="FF3300"/>
                </a:solidFill>
                <a:ea typeface="宋体" panose="02010600030101010101" pitchFamily="2" charset="-122"/>
              </a:rPr>
              <a:t>.</a:t>
            </a:r>
            <a:endParaRPr lang="zh-CN" altLang="en-US" b="1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>
          <a:xfrm flipV="1">
            <a:off x="685800" y="0"/>
            <a:ext cx="7772400" cy="106363"/>
          </a:xfrm>
        </p:spPr>
        <p:txBody>
          <a:bodyPr/>
          <a:lstStyle/>
          <a:p>
            <a:pPr eaLnBrk="1" hangingPunct="1"/>
            <a:r>
              <a:rPr lang="en-US" altLang="zh-CN">
                <a:ea typeface="宋体" panose="02010600030101010101" pitchFamily="2" charset="-122"/>
              </a:rPr>
              <a:t> </a:t>
            </a:r>
            <a:endParaRPr lang="en-US" altLang="zh-CN">
              <a:ea typeface="宋体" panose="02010600030101010101" pitchFamily="2" charset="-122"/>
            </a:endParaRPr>
          </a:p>
        </p:txBody>
      </p:sp>
      <p:sp>
        <p:nvSpPr>
          <p:cNvPr id="532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23850" y="1268413"/>
            <a:ext cx="8534400" cy="4114800"/>
          </a:xfrm>
        </p:spPr>
        <p:txBody>
          <a:bodyPr/>
          <a:lstStyle/>
          <a:p>
            <a:pPr eaLnBrk="1" hangingPunct="1"/>
            <a:r>
              <a:rPr lang="en-US" altLang="zh-CN" i="1"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i="1">
                <a:ea typeface="宋体" panose="02010600030101010101" pitchFamily="2" charset="-122"/>
              </a:rPr>
              <a:t>G</a:t>
            </a:r>
            <a:r>
              <a:rPr lang="en-US" altLang="zh-CN" i="1" baseline="30000">
                <a:solidFill>
                  <a:srgbClr val="0000FF"/>
                </a:solidFill>
                <a:ea typeface="宋体" panose="02010600030101010101" pitchFamily="2" charset="-122"/>
              </a:rPr>
              <a:t>  </a:t>
            </a:r>
            <a:r>
              <a:rPr lang="en-US" altLang="zh-CN">
                <a:ea typeface="宋体" panose="02010600030101010101" pitchFamily="2" charset="-122"/>
                <a:sym typeface="Symbol" panose="05050102010706020507" pitchFamily="18" charset="2"/>
              </a:rPr>
              <a:t>of a redox reaction can be directly calculated from the value of </a:t>
            </a:r>
            <a:r>
              <a:rPr lang="en-US" altLang="zh-CN" sz="3600" i="1"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lang="en-US" altLang="zh-CN" sz="3600" i="1">
                <a:ea typeface="宋体" panose="02010600030101010101" pitchFamily="2" charset="-122"/>
              </a:rPr>
              <a:t>E</a:t>
            </a:r>
            <a:r>
              <a:rPr lang="en-US" altLang="zh-CN" sz="3600" i="1"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r>
              <a:rPr lang="en-US" altLang="zh-CN" sz="3600">
                <a:ea typeface="宋体" panose="02010600030101010101" pitchFamily="2" charset="-122"/>
              </a:rPr>
              <a:t>(= </a:t>
            </a:r>
            <a:r>
              <a:rPr lang="en-US" altLang="zh-CN" sz="3600" i="1">
                <a:ea typeface="宋体" panose="02010600030101010101" pitchFamily="2" charset="-122"/>
              </a:rPr>
              <a:t>E </a:t>
            </a:r>
            <a:r>
              <a:rPr lang="en-US" altLang="zh-CN" sz="3600">
                <a:ea typeface="宋体" panose="02010600030101010101" pitchFamily="2" charset="-122"/>
              </a:rPr>
              <a:t>of the electron acceptor – </a:t>
            </a:r>
            <a:r>
              <a:rPr lang="en-US" altLang="zh-CN" sz="3600" i="1">
                <a:ea typeface="宋体" panose="02010600030101010101" pitchFamily="2" charset="-122"/>
              </a:rPr>
              <a:t>E </a:t>
            </a:r>
            <a:r>
              <a:rPr lang="en-US" altLang="zh-CN" sz="3600">
                <a:ea typeface="宋体" panose="02010600030101010101" pitchFamily="2" charset="-122"/>
              </a:rPr>
              <a:t>of the electron donor)</a:t>
            </a:r>
            <a:r>
              <a:rPr lang="en-US" altLang="zh-CN">
                <a:ea typeface="宋体" panose="02010600030101010101" pitchFamily="2" charset="-122"/>
              </a:rPr>
              <a:t>:</a:t>
            </a:r>
            <a:endParaRPr lang="en-US" altLang="zh-CN">
              <a:ea typeface="宋体" panose="02010600030101010101" pitchFamily="2" charset="-122"/>
            </a:endParaRPr>
          </a:p>
        </p:txBody>
      </p:sp>
      <p:pic>
        <p:nvPicPr>
          <p:cNvPr id="53252" name="Picture 4" descr="ge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2" b="10535"/>
          <a:stretch>
            <a:fillRect/>
          </a:stretch>
        </p:blipFill>
        <p:spPr bwMode="auto">
          <a:xfrm>
            <a:off x="611188" y="3357563"/>
            <a:ext cx="8137525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3" name="Rectangle 5"/>
          <p:cNvSpPr>
            <a:spLocks noChangeArrowheads="1"/>
          </p:cNvSpPr>
          <p:nvPr/>
        </p:nvSpPr>
        <p:spPr bwMode="auto">
          <a:xfrm>
            <a:off x="1981200" y="2695575"/>
            <a:ext cx="184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kumimoji="1" lang="zh-CN" altLang="zh-CN" sz="2800" i="1" baseline="30000">
              <a:solidFill>
                <a:schemeClr val="hlink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53254" name="Rectangle 7"/>
          <p:cNvSpPr>
            <a:spLocks noChangeArrowheads="1"/>
          </p:cNvSpPr>
          <p:nvPr/>
        </p:nvSpPr>
        <p:spPr bwMode="auto">
          <a:xfrm>
            <a:off x="539750" y="3789363"/>
            <a:ext cx="8208963" cy="1223962"/>
          </a:xfrm>
          <a:prstGeom prst="rect">
            <a:avLst/>
          </a:prstGeom>
          <a:noFill/>
          <a:ln w="50800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3255" name="Rectangle 8"/>
          <p:cNvSpPr>
            <a:spLocks noChangeArrowheads="1"/>
          </p:cNvSpPr>
          <p:nvPr/>
        </p:nvSpPr>
        <p:spPr bwMode="auto">
          <a:xfrm>
            <a:off x="1470025" y="196850"/>
            <a:ext cx="62039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3600" b="1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G</a:t>
            </a:r>
            <a:r>
              <a:rPr kumimoji="1"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can be calculated from </a:t>
            </a:r>
            <a:r>
              <a:rPr kumimoji="1"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Symbol" panose="05050102010706020507" pitchFamily="18" charset="2"/>
              </a:rPr>
              <a:t></a:t>
            </a:r>
            <a:r>
              <a:rPr kumimoji="1" lang="en-US" altLang="zh-CN" sz="3600" b="1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E </a:t>
            </a:r>
            <a:endParaRPr kumimoji="1" lang="en-US" altLang="zh-CN" sz="3600" b="1" i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algn="ctr" eaLnBrk="1" hangingPunct="1">
              <a:spcBef>
                <a:spcPct val="0"/>
              </a:spcBef>
            </a:pPr>
            <a:endParaRPr kumimoji="1" lang="en-US" altLang="zh-CN" sz="36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53256" name="Rectangle 9"/>
          <p:cNvSpPr>
            <a:spLocks noChangeArrowheads="1"/>
          </p:cNvSpPr>
          <p:nvPr/>
        </p:nvSpPr>
        <p:spPr bwMode="auto">
          <a:xfrm>
            <a:off x="684213" y="5445125"/>
            <a:ext cx="7539037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sz="3200" b="1">
                <a:latin typeface="Tahoma" panose="020B0604030504040204" pitchFamily="34" charset="0"/>
                <a:ea typeface="宋体" panose="02010600030101010101" pitchFamily="2" charset="-122"/>
              </a:rPr>
              <a:t>When </a:t>
            </a:r>
            <a:r>
              <a:rPr kumimoji="1" lang="en-US" altLang="zh-CN" sz="3200" b="1"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kumimoji="1" lang="en-US" altLang="zh-CN" sz="3200" b="1">
                <a:latin typeface="Tahoma" panose="020B0604030504040204" pitchFamily="34" charset="0"/>
                <a:ea typeface="宋体" panose="02010600030101010101" pitchFamily="2" charset="-122"/>
              </a:rPr>
              <a:t>E is positive, </a:t>
            </a:r>
            <a:r>
              <a:rPr kumimoji="1" lang="en-US" altLang="zh-CN" sz="3200" b="1">
                <a:latin typeface="Tahoma" panose="020B0604030504040204" pitchFamily="34" charset="0"/>
                <a:ea typeface="宋体" panose="02010600030101010101" pitchFamily="2" charset="-122"/>
                <a:sym typeface="Symbol" panose="05050102010706020507" pitchFamily="18" charset="2"/>
              </a:rPr>
              <a:t></a:t>
            </a:r>
            <a:r>
              <a:rPr kumimoji="1" lang="en-US" altLang="zh-CN" sz="3200" b="1">
                <a:latin typeface="Tahoma" panose="020B0604030504040204" pitchFamily="34" charset="0"/>
                <a:ea typeface="宋体" panose="02010600030101010101" pitchFamily="2" charset="-122"/>
              </a:rPr>
              <a:t>G  is negative.</a:t>
            </a:r>
            <a:endParaRPr kumimoji="1" lang="en-US" altLang="zh-CN" sz="3200" b="1"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xfrm>
            <a:off x="2286000" y="3948113"/>
            <a:ext cx="4876800" cy="457200"/>
          </a:xfrm>
        </p:spPr>
        <p:txBody>
          <a:bodyPr/>
          <a:lstStyle/>
          <a:p>
            <a:pPr eaLnBrk="1" hangingPunct="1"/>
            <a:endParaRPr lang="zh-CN" altLang="en-US">
              <a:ea typeface="宋体" panose="02010600030101010101" pitchFamily="2" charset="-122"/>
            </a:endParaRPr>
          </a:p>
        </p:txBody>
      </p:sp>
      <p:pic>
        <p:nvPicPr>
          <p:cNvPr id="54275" name="Picture 2" descr="table 13-0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52513"/>
            <a:ext cx="9144000" cy="675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6" name="Rectangle 4"/>
          <p:cNvSpPr>
            <a:spLocks noChangeArrowheads="1"/>
          </p:cNvSpPr>
          <p:nvPr/>
        </p:nvSpPr>
        <p:spPr bwMode="auto">
          <a:xfrm>
            <a:off x="0" y="6410325"/>
            <a:ext cx="4643438" cy="1500188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277" name="矩形 5"/>
          <p:cNvSpPr>
            <a:spLocks noChangeArrowheads="1"/>
          </p:cNvSpPr>
          <p:nvPr/>
        </p:nvSpPr>
        <p:spPr bwMode="auto">
          <a:xfrm>
            <a:off x="179388" y="114300"/>
            <a:ext cx="871537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Standard reduction potentials of biologically important half-reactions have been systematically measured. </a:t>
            </a:r>
            <a:endParaRPr lang="zh-CN" altLang="en-US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54278" name="Rectangle 7"/>
          <p:cNvSpPr>
            <a:spLocks noChangeArrowheads="1"/>
          </p:cNvSpPr>
          <p:nvPr/>
        </p:nvSpPr>
        <p:spPr bwMode="auto">
          <a:xfrm>
            <a:off x="3924300" y="1601788"/>
            <a:ext cx="576263" cy="4751387"/>
          </a:xfrm>
          <a:prstGeom prst="rect">
            <a:avLst/>
          </a:prstGeom>
          <a:solidFill>
            <a:srgbClr val="FF00FF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279" name="Rectangle 8"/>
          <p:cNvSpPr>
            <a:spLocks noChangeArrowheads="1"/>
          </p:cNvSpPr>
          <p:nvPr/>
        </p:nvSpPr>
        <p:spPr bwMode="auto">
          <a:xfrm>
            <a:off x="8388350" y="1601788"/>
            <a:ext cx="576263" cy="4751387"/>
          </a:xfrm>
          <a:prstGeom prst="rect">
            <a:avLst/>
          </a:prstGeom>
          <a:solidFill>
            <a:srgbClr val="FF00FF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280" name="Rectangle 9"/>
          <p:cNvSpPr>
            <a:spLocks noChangeArrowheads="1"/>
          </p:cNvSpPr>
          <p:nvPr/>
        </p:nvSpPr>
        <p:spPr bwMode="auto">
          <a:xfrm>
            <a:off x="1814513" y="6438900"/>
            <a:ext cx="47942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="1">
                <a:solidFill>
                  <a:srgbClr val="FF3300"/>
                </a:solidFill>
                <a:ea typeface="宋体" panose="02010600030101010101" pitchFamily="2" charset="-122"/>
              </a:rPr>
              <a:t>More positive, stronger capacity to take e</a:t>
            </a:r>
            <a:r>
              <a:rPr lang="en-US" altLang="zh-CN" b="1" baseline="30000">
                <a:solidFill>
                  <a:srgbClr val="FF3300"/>
                </a:solidFill>
                <a:ea typeface="宋体" panose="02010600030101010101" pitchFamily="2" charset="-122"/>
              </a:rPr>
              <a:t>-</a:t>
            </a:r>
            <a:r>
              <a:rPr lang="en-US" altLang="zh-CN" b="1">
                <a:solidFill>
                  <a:srgbClr val="FF3300"/>
                </a:solidFill>
                <a:ea typeface="宋体" panose="02010600030101010101" pitchFamily="2" charset="-122"/>
              </a:rPr>
              <a:t>.</a:t>
            </a:r>
            <a:endParaRPr lang="zh-CN" altLang="en-US" b="1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sp>
        <p:nvSpPr>
          <p:cNvPr id="54281" name="Rectangle 10"/>
          <p:cNvSpPr>
            <a:spLocks noChangeArrowheads="1"/>
          </p:cNvSpPr>
          <p:nvPr/>
        </p:nvSpPr>
        <p:spPr bwMode="auto">
          <a:xfrm>
            <a:off x="179388" y="1960563"/>
            <a:ext cx="2160587" cy="288925"/>
          </a:xfrm>
          <a:prstGeom prst="rect">
            <a:avLst/>
          </a:prstGeom>
          <a:solidFill>
            <a:srgbClr val="FF00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282" name="Rectangle 11"/>
          <p:cNvSpPr>
            <a:spLocks noChangeArrowheads="1"/>
          </p:cNvSpPr>
          <p:nvPr/>
        </p:nvSpPr>
        <p:spPr bwMode="auto">
          <a:xfrm>
            <a:off x="4760913" y="1914525"/>
            <a:ext cx="3627437" cy="334963"/>
          </a:xfrm>
          <a:prstGeom prst="rect">
            <a:avLst/>
          </a:prstGeom>
          <a:solidFill>
            <a:srgbClr val="FF00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4283" name="TextBox 1"/>
          <p:cNvSpPr txBox="1">
            <a:spLocks noChangeArrowheads="1"/>
          </p:cNvSpPr>
          <p:nvPr/>
        </p:nvSpPr>
        <p:spPr bwMode="auto">
          <a:xfrm>
            <a:off x="5148263" y="1076325"/>
            <a:ext cx="2852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½ O</a:t>
            </a:r>
            <a:r>
              <a:rPr lang="en-US" altLang="zh-CN" b="1" baseline="-2500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+ H</a:t>
            </a:r>
            <a:r>
              <a:rPr lang="en-US" altLang="zh-CN" b="1" baseline="-2500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         H</a:t>
            </a:r>
            <a:r>
              <a:rPr lang="en-US" altLang="zh-CN" b="1" baseline="-2500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O</a:t>
            </a:r>
            <a:endParaRPr lang="zh-CN" altLang="en-US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cxnSp>
        <p:nvCxnSpPr>
          <p:cNvPr id="54284" name="Straight Arrow Connector 3"/>
          <p:cNvCxnSpPr>
            <a:cxnSpLocks noChangeShapeType="1"/>
          </p:cNvCxnSpPr>
          <p:nvPr/>
        </p:nvCxnSpPr>
        <p:spPr bwMode="auto">
          <a:xfrm>
            <a:off x="6732588" y="1284288"/>
            <a:ext cx="430212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tailEnd type="triangl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xfrm>
            <a:off x="0" y="188913"/>
            <a:ext cx="9144000" cy="1143000"/>
          </a:xfrm>
        </p:spPr>
        <p:txBody>
          <a:bodyPr/>
          <a:lstStyle/>
          <a:p>
            <a:pPr eaLnBrk="1" hangingPunct="1"/>
            <a:r>
              <a:rPr kumimoji="1" lang="en-US" altLang="zh-CN" sz="36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Actual free energy change can be calculated from reduction potential differences</a:t>
            </a:r>
            <a:endParaRPr kumimoji="1" lang="zh-CN" altLang="en-US" sz="3600" b="1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pic>
        <p:nvPicPr>
          <p:cNvPr id="55299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628775"/>
            <a:ext cx="34290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916113"/>
            <a:ext cx="3933825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1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420938"/>
            <a:ext cx="39433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2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338" y="2060575"/>
            <a:ext cx="39973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3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605213"/>
            <a:ext cx="4968875" cy="277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530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4125" y="5732463"/>
            <a:ext cx="3908425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5" name="矩形 10"/>
          <p:cNvSpPr>
            <a:spLocks noChangeArrowheads="1"/>
          </p:cNvSpPr>
          <p:nvPr/>
        </p:nvSpPr>
        <p:spPr bwMode="auto">
          <a:xfrm>
            <a:off x="179388" y="2781300"/>
            <a:ext cx="8208962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kumimoji="1" lang="en-US" altLang="zh-CN" sz="2000" b="1">
                <a:solidFill>
                  <a:srgbClr val="FF33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If acetaldehyde and NADH were present at 1.00 M </a:t>
            </a:r>
            <a:endParaRPr kumimoji="1" lang="en-US" altLang="zh-CN" sz="2000" b="1">
              <a:solidFill>
                <a:srgbClr val="FF33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</a:pPr>
            <a:r>
              <a:rPr kumimoji="1" lang="en-US" altLang="zh-CN" sz="2000" b="1">
                <a:solidFill>
                  <a:srgbClr val="FF33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but ethanol and NAD+ were present at 0.10 M</a:t>
            </a:r>
            <a:endParaRPr lang="zh-CN" altLang="en-US" sz="2000">
              <a:ea typeface="宋体" panose="02010600030101010101" pitchFamily="2" charset="-122"/>
            </a:endParaRPr>
          </a:p>
        </p:txBody>
      </p:sp>
      <p:sp>
        <p:nvSpPr>
          <p:cNvPr id="55306" name="矩形 11"/>
          <p:cNvSpPr>
            <a:spLocks noChangeArrowheads="1"/>
          </p:cNvSpPr>
          <p:nvPr/>
        </p:nvSpPr>
        <p:spPr bwMode="auto">
          <a:xfrm>
            <a:off x="5153025" y="3748088"/>
            <a:ext cx="3703638" cy="1938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b="1">
                <a:solidFill>
                  <a:srgbClr val="339933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The actual free energy</a:t>
            </a:r>
            <a:endParaRPr kumimoji="1" lang="en-US" altLang="zh-CN" b="1">
              <a:solidFill>
                <a:srgbClr val="339933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en-US" altLang="zh-CN" b="1">
                <a:solidFill>
                  <a:srgbClr val="339933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change may also be </a:t>
            </a:r>
            <a:endParaRPr kumimoji="1" lang="en-US" altLang="zh-CN" b="1">
              <a:solidFill>
                <a:srgbClr val="339933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en-US" altLang="zh-CN" b="1">
                <a:solidFill>
                  <a:srgbClr val="339933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Calculated using the</a:t>
            </a:r>
            <a:endParaRPr kumimoji="1" lang="en-US" altLang="zh-CN" b="1">
              <a:solidFill>
                <a:srgbClr val="339933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en-US" altLang="zh-CN" b="1">
                <a:solidFill>
                  <a:srgbClr val="339933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 following equation, as</a:t>
            </a:r>
            <a:endParaRPr kumimoji="1" lang="en-US" altLang="zh-CN" b="1">
              <a:solidFill>
                <a:srgbClr val="339933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en-US" altLang="zh-CN" b="1">
                <a:solidFill>
                  <a:srgbClr val="339933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done in the textbook</a:t>
            </a:r>
            <a:endParaRPr kumimoji="1" lang="en-US" altLang="zh-CN" b="1">
              <a:solidFill>
                <a:srgbClr val="339933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9538" y="1087438"/>
            <a:ext cx="3844925" cy="572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1" name="TextBox 5"/>
          <p:cNvSpPr txBox="1">
            <a:spLocks noChangeArrowheads="1"/>
          </p:cNvSpPr>
          <p:nvPr/>
        </p:nvSpPr>
        <p:spPr bwMode="auto">
          <a:xfrm>
            <a:off x="468313" y="3068638"/>
            <a:ext cx="2181225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 b="1" dirty="0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Reductive</a:t>
            </a:r>
            <a:endParaRPr lang="en-US" altLang="zh-CN" sz="3600" b="1" dirty="0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 sz="2000" b="1" dirty="0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b="1" dirty="0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Forming more bands with H</a:t>
            </a:r>
            <a:endParaRPr lang="en-US" altLang="zh-CN" sz="2000" b="1" dirty="0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endParaRPr lang="en-US" altLang="zh-CN" sz="2000" b="1" dirty="0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b="1" dirty="0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Gaining electrons</a:t>
            </a:r>
            <a:endParaRPr lang="en-US" altLang="zh-CN" sz="2000" b="1" dirty="0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endParaRPr lang="en-US" altLang="zh-CN" sz="2000" b="1" dirty="0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b="1" u="sng" dirty="0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Storing</a:t>
            </a:r>
            <a:r>
              <a:rPr lang="en-US" altLang="zh-CN" sz="2000" b="1" dirty="0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 energy</a:t>
            </a:r>
            <a:endParaRPr lang="en-US" altLang="zh-CN" sz="2000" b="1" dirty="0">
              <a:solidFill>
                <a:srgbClr val="00B0F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2" name="TextBox 6"/>
          <p:cNvSpPr txBox="1">
            <a:spLocks noChangeArrowheads="1"/>
          </p:cNvSpPr>
          <p:nvPr/>
        </p:nvSpPr>
        <p:spPr bwMode="auto">
          <a:xfrm>
            <a:off x="6527800" y="3068638"/>
            <a:ext cx="2147888" cy="269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sz="3600" b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Oxidative</a:t>
            </a:r>
            <a:endParaRPr lang="en-US" altLang="zh-CN" sz="3600" b="1" dirty="0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 sz="2000" b="1" dirty="0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Forming more bands with O</a:t>
            </a:r>
            <a:r>
              <a:rPr lang="en-US" altLang="zh-CN" sz="2000" b="1" baseline="-25000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sz="2000" b="1" baseline="-25000" dirty="0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endParaRPr lang="en-US" altLang="zh-CN" sz="2000" b="1" baseline="-25000" dirty="0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b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Losing electrons</a:t>
            </a:r>
            <a:endParaRPr lang="en-US" altLang="zh-CN" sz="2000" b="1" dirty="0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endParaRPr lang="en-US" altLang="zh-CN" sz="2000" b="1" dirty="0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sz="2000" b="1" u="sng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Releasing</a:t>
            </a:r>
            <a:r>
              <a:rPr lang="en-US" altLang="zh-CN" sz="2000" b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 energy</a:t>
            </a:r>
            <a:endParaRPr lang="en-US" altLang="zh-CN" sz="2000" b="1" dirty="0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3013" name="Content Placeholder 2"/>
          <p:cNvSpPr>
            <a:spLocks noGrp="1"/>
          </p:cNvSpPr>
          <p:nvPr>
            <p:ph idx="1"/>
          </p:nvPr>
        </p:nvSpPr>
        <p:spPr>
          <a:xfrm>
            <a:off x="0" y="279400"/>
            <a:ext cx="9144000" cy="865188"/>
          </a:xfrm>
        </p:spPr>
        <p:txBody>
          <a:bodyPr/>
          <a:lstStyle/>
          <a:p>
            <a:pPr algn="ctr" eaLnBrk="1" hangingPunct="1"/>
            <a:r>
              <a:rPr lang="en-US" altLang="zh-CN" sz="32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Anabolism (</a:t>
            </a:r>
            <a:r>
              <a:rPr lang="en-US" altLang="zh-CN" sz="3200" b="1" dirty="0">
                <a:solidFill>
                  <a:srgbClr val="00B0F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reductive</a:t>
            </a:r>
            <a:r>
              <a:rPr lang="en-US" altLang="zh-CN" sz="32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 and catabolism (</a:t>
            </a:r>
            <a:r>
              <a:rPr lang="en-US" altLang="zh-CN" sz="3200" b="1" dirty="0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oxidative</a:t>
            </a:r>
            <a:r>
              <a:rPr lang="en-US" altLang="zh-CN" sz="32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</a:t>
            </a:r>
            <a:endParaRPr lang="en-US" altLang="zh-CN" sz="32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 descr="table_13_0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700" y="152400"/>
            <a:ext cx="5311775" cy="655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6323" name="Rectangle 1"/>
          <p:cNvSpPr>
            <a:spLocks noChangeArrowheads="1"/>
          </p:cNvSpPr>
          <p:nvPr/>
        </p:nvSpPr>
        <p:spPr bwMode="auto">
          <a:xfrm>
            <a:off x="1770063" y="5516563"/>
            <a:ext cx="5538787" cy="720725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zh-CN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6035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Nicotinamide adenine dinucleotide (NAD</a:t>
            </a:r>
            <a:r>
              <a:rPr lang="en-US" altLang="zh-CN" sz="3200" b="1" baseline="300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+</a:t>
            </a:r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 was found to be a common cofactor for hydrogen-transferring enzymes (1906)</a:t>
            </a:r>
            <a:r>
              <a:rPr lang="en-US" altLang="zh-CN" sz="32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endParaRPr lang="en-US" altLang="zh-CN" sz="3200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7950" y="1844675"/>
            <a:ext cx="8713788" cy="4525963"/>
          </a:xfrm>
        </p:spPr>
        <p:txBody>
          <a:bodyPr/>
          <a:lstStyle/>
          <a:p>
            <a:pPr eaLnBrk="1" hangingPunct="1"/>
            <a:r>
              <a:rPr lang="en-US" altLang="zh-CN" sz="1400" b="1">
                <a:solidFill>
                  <a:srgbClr val="339933"/>
                </a:solidFill>
                <a:ea typeface="宋体" panose="02010600030101010101" pitchFamily="2" charset="-122"/>
              </a:rPr>
              <a:t>Harden &amp; Young (1906). "The Alcoholic Ferment of Yeast-Juice". </a:t>
            </a:r>
            <a:r>
              <a:rPr lang="en-US" altLang="zh-CN" sz="1400" b="1" i="1">
                <a:solidFill>
                  <a:srgbClr val="339933"/>
                </a:solidFill>
                <a:ea typeface="宋体" panose="02010600030101010101" pitchFamily="2" charset="-122"/>
              </a:rPr>
              <a:t>Proc.Roy.Soc.</a:t>
            </a:r>
            <a:r>
              <a:rPr lang="en-US" altLang="zh-CN" sz="1400" b="1">
                <a:solidFill>
                  <a:srgbClr val="339933"/>
                </a:solidFill>
                <a:ea typeface="宋体" panose="02010600030101010101" pitchFamily="2" charset="-122"/>
              </a:rPr>
              <a:t>78: 369–375. </a:t>
            </a:r>
            <a:endParaRPr lang="en-US" altLang="zh-CN" sz="1400" b="1">
              <a:solidFill>
                <a:srgbClr val="339933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en-US" altLang="zh-CN" sz="1400" b="1">
                <a:solidFill>
                  <a:srgbClr val="339933"/>
                </a:solidFill>
                <a:ea typeface="宋体" panose="02010600030101010101" pitchFamily="2" charset="-122"/>
              </a:rPr>
              <a:t>Warburg &amp; Christian (1936). "Pyridin, the hydrogen-transferring component of the fermentation enzymes (pyridine nucleotide)". </a:t>
            </a:r>
            <a:r>
              <a:rPr lang="en-US" altLang="zh-CN" sz="1400" b="1" i="1">
                <a:solidFill>
                  <a:srgbClr val="339933"/>
                </a:solidFill>
                <a:ea typeface="宋体" panose="02010600030101010101" pitchFamily="2" charset="-122"/>
              </a:rPr>
              <a:t>Biochemische Zeitschrift</a:t>
            </a:r>
            <a:r>
              <a:rPr lang="en-US" altLang="zh-CN" sz="1400" b="1">
                <a:solidFill>
                  <a:srgbClr val="339933"/>
                </a:solidFill>
                <a:ea typeface="宋体" panose="02010600030101010101" pitchFamily="2" charset="-122"/>
              </a:rPr>
              <a:t> 287: 291-328.</a:t>
            </a:r>
            <a:r>
              <a:rPr lang="en-US" altLang="zh-CN" sz="1400">
                <a:solidFill>
                  <a:srgbClr val="FF3300"/>
                </a:solidFill>
                <a:ea typeface="宋体" panose="02010600030101010101" pitchFamily="2" charset="-122"/>
              </a:rPr>
              <a:t> </a:t>
            </a:r>
            <a:endParaRPr lang="en-US" altLang="zh-CN" sz="1400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pic>
        <p:nvPicPr>
          <p:cNvPr id="58372" name="Picture 4" descr="ArthurHarden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4000" y="2852738"/>
            <a:ext cx="874713" cy="122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3" name="Picture 5" descr="File:Otto Heinrich Warburg (cropped).jpg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3038" y="4365625"/>
            <a:ext cx="9556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4" name="Picture 6" descr="1000px-NAD%2B_phy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0" y="4076700"/>
            <a:ext cx="1793875" cy="260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5" name="Rectangle 7"/>
          <p:cNvSpPr>
            <a:spLocks noChangeArrowheads="1"/>
          </p:cNvSpPr>
          <p:nvPr/>
        </p:nvSpPr>
        <p:spPr bwMode="auto">
          <a:xfrm>
            <a:off x="250825" y="2781300"/>
            <a:ext cx="4946650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Being </a:t>
            </a:r>
            <a:r>
              <a:rPr lang="en-US" altLang="zh-CN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thermostable </a:t>
            </a: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and </a:t>
            </a:r>
            <a:r>
              <a:rPr lang="en-US" altLang="zh-CN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filtratable</a:t>
            </a: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;</a:t>
            </a:r>
            <a:endParaRPr lang="en-US" altLang="zh-CN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zh-CN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Composed of adenine, nicotinamide,</a:t>
            </a:r>
            <a:endParaRPr lang="en-US" altLang="zh-CN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pentose, and phosphate in the ratio</a:t>
            </a:r>
            <a:endParaRPr lang="en-US" altLang="zh-CN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1:1:2:3.</a:t>
            </a:r>
            <a:endParaRPr lang="en-US" altLang="zh-CN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endParaRPr lang="en-US" altLang="zh-CN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The nicotinamide portion reversibly</a:t>
            </a:r>
            <a:endParaRPr lang="en-US" altLang="zh-CN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carries hydrogen.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6553200" y="4005263"/>
            <a:ext cx="215900" cy="360362"/>
          </a:xfrm>
          <a:prstGeom prst="line">
            <a:avLst/>
          </a:prstGeom>
          <a:noFill/>
          <a:ln w="9525">
            <a:solidFill>
              <a:srgbClr val="FF00FF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7777163" y="2420938"/>
            <a:ext cx="9715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="1">
                <a:solidFill>
                  <a:srgbClr val="990033"/>
                </a:solidFill>
                <a:ea typeface="宋体" panose="02010600030101010101" pitchFamily="2" charset="-122"/>
              </a:rPr>
              <a:t>Harden</a:t>
            </a:r>
            <a:endParaRPr lang="en-US" altLang="zh-CN" b="1">
              <a:solidFill>
                <a:srgbClr val="990033"/>
              </a:solidFill>
              <a:ea typeface="宋体" panose="02010600030101010101" pitchFamily="2" charset="-122"/>
            </a:endParaRPr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7624763" y="5516563"/>
            <a:ext cx="11239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="1">
                <a:solidFill>
                  <a:srgbClr val="990033"/>
                </a:solidFill>
                <a:ea typeface="宋体" panose="02010600030101010101" pitchFamily="2" charset="-122"/>
              </a:rPr>
              <a:t>Warburg</a:t>
            </a:r>
            <a:endParaRPr lang="en-US" altLang="zh-CN" b="1">
              <a:solidFill>
                <a:srgbClr val="990033"/>
              </a:solidFill>
              <a:ea typeface="宋体" panose="02010600030101010101" pitchFamily="2" charset="-122"/>
            </a:endParaRPr>
          </a:p>
        </p:txBody>
      </p:sp>
      <p:sp>
        <p:nvSpPr>
          <p:cNvPr id="58379" name="Oval 12"/>
          <p:cNvSpPr>
            <a:spLocks noChangeArrowheads="1"/>
          </p:cNvSpPr>
          <p:nvPr/>
        </p:nvSpPr>
        <p:spPr bwMode="auto">
          <a:xfrm>
            <a:off x="6408738" y="4149725"/>
            <a:ext cx="1223962" cy="719138"/>
          </a:xfrm>
          <a:prstGeom prst="ellipse">
            <a:avLst/>
          </a:prstGeom>
          <a:solidFill>
            <a:srgbClr val="FF00FF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58380" name="矩形 11"/>
          <p:cNvSpPr>
            <a:spLocks noChangeArrowheads="1"/>
          </p:cNvSpPr>
          <p:nvPr/>
        </p:nvSpPr>
        <p:spPr bwMode="auto">
          <a:xfrm>
            <a:off x="2732088" y="6005513"/>
            <a:ext cx="2389187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800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 dinucleotide</a:t>
            </a:r>
            <a:endParaRPr lang="zh-CN" altLang="en-US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Content Placeholder 2"/>
          <p:cNvSpPr>
            <a:spLocks noGrp="1"/>
          </p:cNvSpPr>
          <p:nvPr>
            <p:ph idx="1"/>
          </p:nvPr>
        </p:nvSpPr>
        <p:spPr>
          <a:xfrm>
            <a:off x="0" y="620713"/>
            <a:ext cx="9144000" cy="863600"/>
          </a:xfrm>
        </p:spPr>
        <p:txBody>
          <a:bodyPr/>
          <a:lstStyle/>
          <a:p>
            <a:pPr algn="ctr" eaLnBrk="1" hangingPunct="1"/>
            <a:r>
              <a:rPr lang="en-US" altLang="zh-CN" sz="36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Metabolism ( Greek </a:t>
            </a:r>
            <a:r>
              <a:rPr lang="en-US" altLang="zh-CN" sz="3600" i="1" dirty="0" err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metabolē</a:t>
            </a:r>
            <a:r>
              <a:rPr lang="en-US" altLang="zh-CN" sz="3600" i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, </a:t>
            </a:r>
            <a:r>
              <a:rPr lang="en-US" altLang="zh-CN" sz="3600" b="1" dirty="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“Change”)</a:t>
            </a:r>
            <a:endParaRPr lang="en-US" altLang="zh-CN" sz="3600" b="1" dirty="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6147" name="TextBox 3"/>
          <p:cNvSpPr txBox="1">
            <a:spLocks noChangeArrowheads="1"/>
          </p:cNvSpPr>
          <p:nvPr/>
        </p:nvSpPr>
        <p:spPr bwMode="auto">
          <a:xfrm>
            <a:off x="468313" y="1773238"/>
            <a:ext cx="8351837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Metabolism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 is a term that is used to describe all chemical </a:t>
            </a:r>
            <a:r>
              <a:rPr lang="en-US" altLang="zh-CN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reactions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involved in maintaining the living state of the cells and the organism.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The entire highly integrated and regulated network of consecutive </a:t>
            </a:r>
            <a:r>
              <a:rPr lang="en-US" altLang="zh-CN" b="1" u="sng">
                <a:latin typeface="Times" panose="02020603050405020304" pitchFamily="18" charset="0"/>
                <a:ea typeface="宋体" panose="02010600030101010101" pitchFamily="2" charset="-122"/>
              </a:rPr>
              <a:t>enzyme-catalyzed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chemical transformations (pathways) taking place in a living organism, through which cells in the organism grow and reproduce, maintain their structures, and respond to their environment.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Ways of dealing with energy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1463" y="4076700"/>
            <a:ext cx="1695450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1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1403350"/>
            <a:ext cx="1657350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0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6650" y="1403350"/>
            <a:ext cx="1973263" cy="2522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588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Pellagra (</a:t>
            </a:r>
            <a:r>
              <a:rPr lang="zh-CN" altLang="en-US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癞皮病</a:t>
            </a:r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), a type of Vitamin deficiency</a:t>
            </a:r>
            <a:endParaRPr lang="en-US" altLang="zh-CN" sz="3200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60422" name="TextBox 11"/>
          <p:cNvSpPr txBox="1">
            <a:spLocks noChangeArrowheads="1"/>
          </p:cNvSpPr>
          <p:nvPr/>
        </p:nvSpPr>
        <p:spPr bwMode="auto">
          <a:xfrm>
            <a:off x="5695950" y="1695450"/>
            <a:ext cx="2349500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3 “</a:t>
            </a: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”s:</a:t>
            </a:r>
            <a:endParaRPr lang="en-US" altLang="zh-CN" b="1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 b="1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ermatitis </a:t>
            </a:r>
            <a:endParaRPr lang="en-US" altLang="zh-CN" b="1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iarrhea</a:t>
            </a:r>
            <a:endParaRPr lang="en-US" altLang="zh-CN" b="1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ementia (</a:t>
            </a:r>
            <a:r>
              <a:rPr lang="zh-CN" altLang="en-US" b="1">
                <a:latin typeface="Times" panose="02020603050405020304" pitchFamily="18" charset="0"/>
                <a:ea typeface="宋体" panose="02010600030101010101" pitchFamily="2" charset="-122"/>
              </a:rPr>
              <a:t>失忆</a:t>
            </a: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zh-CN" b="1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0423" name="TextBox 12"/>
          <p:cNvSpPr txBox="1">
            <a:spLocks noChangeArrowheads="1"/>
          </p:cNvSpPr>
          <p:nvPr/>
        </p:nvSpPr>
        <p:spPr bwMode="auto">
          <a:xfrm>
            <a:off x="395288" y="4064000"/>
            <a:ext cx="6048375" cy="2678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In the early 1900s, pellagra reached epidemic proportions in the American South.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In 1915, Dr. Joseph Goldberger showed it was linked to diet.  By modifying the diet Goldberger was able to show that pellagra could be prevented.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2"/>
          <p:cNvSpPr txBox="1">
            <a:spLocks noChangeArrowheads="1"/>
          </p:cNvSpPr>
          <p:nvPr/>
        </p:nvSpPr>
        <p:spPr bwMode="auto">
          <a:xfrm>
            <a:off x="539750" y="1196975"/>
            <a:ext cx="8135938" cy="526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Orphanage and hospital patients have higher incidents, but doctors or nurses don’t: 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Diet as a possibility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Selected prisoners, provided restricted diets and induced Pellagra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Diet is linked to Pellagra, but specific ingredients were not identified 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Tx/>
              <a:buChar char="•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Didn’t have a chance to reverse diet-induced Pellagra (as the prisoners were soon released)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In 1938, other physicians showed that niacin is the active ingredients, which can reverse Pellagra.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                                                                       From Wikipedia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144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588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Pellagra (</a:t>
            </a:r>
            <a:r>
              <a:rPr lang="zh-CN" altLang="en-US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癞皮病</a:t>
            </a:r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), infection or diet?</a:t>
            </a:r>
            <a:endParaRPr lang="en-US" altLang="zh-CN" sz="3200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unnumbered_13_p53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0" y="1382713"/>
            <a:ext cx="5270500" cy="298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7" name="Picture 2" descr="figure_13_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76" r="69716"/>
          <a:stretch>
            <a:fillRect/>
          </a:stretch>
        </p:blipFill>
        <p:spPr bwMode="auto">
          <a:xfrm>
            <a:off x="3478213" y="4371975"/>
            <a:ext cx="1525587" cy="2132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8" name="Picture 2" descr="figure_13_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716" b="54346"/>
          <a:stretch>
            <a:fillRect/>
          </a:stretch>
        </p:blipFill>
        <p:spPr bwMode="auto">
          <a:xfrm>
            <a:off x="549275" y="4711700"/>
            <a:ext cx="1525588" cy="17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469" name="Picture 2" descr="figure_13_24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267"/>
          <a:stretch>
            <a:fillRect/>
          </a:stretch>
        </p:blipFill>
        <p:spPr bwMode="auto">
          <a:xfrm>
            <a:off x="6227763" y="4005263"/>
            <a:ext cx="1782762" cy="2674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2470" name="Straight Arrow Connector 8"/>
          <p:cNvCxnSpPr>
            <a:cxnSpLocks noChangeShapeType="1"/>
            <a:stCxn id="62468" idx="3"/>
          </p:cNvCxnSpPr>
          <p:nvPr/>
        </p:nvCxnSpPr>
        <p:spPr bwMode="auto">
          <a:xfrm>
            <a:off x="2074863" y="5607050"/>
            <a:ext cx="1201737" cy="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Arc 9"/>
          <p:cNvSpPr/>
          <p:nvPr/>
        </p:nvSpPr>
        <p:spPr bwMode="auto">
          <a:xfrm rot="20095579">
            <a:off x="4637088" y="4237038"/>
            <a:ext cx="2808287" cy="865187"/>
          </a:xfrm>
          <a:prstGeom prst="arc">
            <a:avLst>
              <a:gd name="adj1" fmla="val 11292697"/>
              <a:gd name="adj2" fmla="val 0"/>
            </a:avLst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2472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1588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Niacin is the precursor to synthesize NAD/NADP</a:t>
            </a:r>
            <a:endParaRPr lang="en-US" altLang="zh-CN" sz="3200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NAD/NADP found to be universal electron carriers of hydride ion (2 e</a:t>
            </a:r>
            <a:r>
              <a:rPr lang="en-US" altLang="zh-CN" sz="3200" b="1" baseline="300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-</a:t>
            </a:r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</a:t>
            </a:r>
            <a:endParaRPr lang="en-US" altLang="zh-CN" sz="3200" b="1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pic>
        <p:nvPicPr>
          <p:cNvPr id="63491" name="Picture 3" descr="figure 13-24a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2700"/>
            <a:ext cx="9144000" cy="558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2" name="Rectangle 6"/>
          <p:cNvSpPr>
            <a:spLocks noChangeArrowheads="1"/>
          </p:cNvSpPr>
          <p:nvPr/>
        </p:nvSpPr>
        <p:spPr bwMode="auto">
          <a:xfrm>
            <a:off x="5005388" y="4694238"/>
            <a:ext cx="3816350" cy="70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000" b="1">
                <a:solidFill>
                  <a:srgbClr val="FF3300"/>
                </a:solidFill>
                <a:ea typeface="宋体" panose="02010600030101010101" pitchFamily="2" charset="-122"/>
              </a:rPr>
              <a:t>NADP</a:t>
            </a:r>
            <a:r>
              <a:rPr lang="en-US" altLang="zh-CN" sz="2000" b="1" baseline="30000">
                <a:solidFill>
                  <a:srgbClr val="FF3300"/>
                </a:solidFill>
                <a:ea typeface="宋体" panose="02010600030101010101" pitchFamily="2" charset="-122"/>
              </a:rPr>
              <a:t>+</a:t>
            </a:r>
            <a:r>
              <a:rPr lang="en-US" altLang="zh-CN" sz="2000" b="1">
                <a:solidFill>
                  <a:srgbClr val="FF3300"/>
                </a:solidFill>
                <a:ea typeface="宋体" panose="02010600030101010101" pitchFamily="2" charset="-122"/>
              </a:rPr>
              <a:t>:</a:t>
            </a:r>
            <a:r>
              <a:rPr lang="en-US" altLang="zh-CN" sz="2000" b="1">
                <a:ea typeface="宋体" panose="02010600030101010101" pitchFamily="2" charset="-122"/>
              </a:rPr>
              <a:t> </a:t>
            </a:r>
            <a:r>
              <a:rPr lang="en-US" altLang="zh-CN" sz="2000" b="1">
                <a:solidFill>
                  <a:srgbClr val="FF0000"/>
                </a:solidFill>
                <a:ea typeface="宋体" panose="02010600030101010101" pitchFamily="2" charset="-122"/>
              </a:rPr>
              <a:t>Nicotinamide adenine dinucleotide phosphate.</a:t>
            </a:r>
            <a:endParaRPr lang="en-US" altLang="zh-CN" sz="20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63493" name="Rectangle 7"/>
          <p:cNvSpPr>
            <a:spLocks noChangeArrowheads="1"/>
          </p:cNvSpPr>
          <p:nvPr/>
        </p:nvSpPr>
        <p:spPr bwMode="auto">
          <a:xfrm>
            <a:off x="0" y="6381750"/>
            <a:ext cx="5940425" cy="47625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494" name="Oval 8"/>
          <p:cNvSpPr>
            <a:spLocks noChangeArrowheads="1"/>
          </p:cNvSpPr>
          <p:nvPr/>
        </p:nvSpPr>
        <p:spPr bwMode="auto">
          <a:xfrm>
            <a:off x="4716463" y="1196975"/>
            <a:ext cx="576262" cy="792163"/>
          </a:xfrm>
          <a:prstGeom prst="ellipse">
            <a:avLst/>
          </a:prstGeom>
          <a:solidFill>
            <a:srgbClr val="00FF00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495" name="Oval 9"/>
          <p:cNvSpPr>
            <a:spLocks noChangeArrowheads="1"/>
          </p:cNvSpPr>
          <p:nvPr/>
        </p:nvSpPr>
        <p:spPr bwMode="auto">
          <a:xfrm>
            <a:off x="7019925" y="1196975"/>
            <a:ext cx="576263" cy="792163"/>
          </a:xfrm>
          <a:prstGeom prst="ellipse">
            <a:avLst/>
          </a:prstGeom>
          <a:solidFill>
            <a:srgbClr val="00FF00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496" name="Oval 10"/>
          <p:cNvSpPr>
            <a:spLocks noChangeArrowheads="1"/>
          </p:cNvSpPr>
          <p:nvPr/>
        </p:nvSpPr>
        <p:spPr bwMode="auto">
          <a:xfrm>
            <a:off x="2339975" y="1268413"/>
            <a:ext cx="576263" cy="792162"/>
          </a:xfrm>
          <a:prstGeom prst="ellipse">
            <a:avLst/>
          </a:prstGeom>
          <a:solidFill>
            <a:srgbClr val="00FF00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3497" name="Rectangle 11"/>
          <p:cNvSpPr>
            <a:spLocks noChangeArrowheads="1"/>
          </p:cNvSpPr>
          <p:nvPr/>
        </p:nvSpPr>
        <p:spPr bwMode="auto">
          <a:xfrm>
            <a:off x="2843213" y="2276475"/>
            <a:ext cx="1089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1400" b="1">
                <a:solidFill>
                  <a:srgbClr val="FF3300"/>
                </a:solidFill>
                <a:ea typeface="宋体" panose="02010600030101010101" pitchFamily="2" charset="-122"/>
              </a:rPr>
              <a:t>Benzenoid</a:t>
            </a:r>
            <a:endParaRPr lang="en-US" altLang="zh-CN" sz="1400" b="1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altLang="zh-CN" sz="1400" b="1">
                <a:solidFill>
                  <a:srgbClr val="FF3300"/>
                </a:solidFill>
                <a:ea typeface="宋体" panose="02010600030101010101" pitchFamily="2" charset="-122"/>
              </a:rPr>
              <a:t>form</a:t>
            </a:r>
            <a:endParaRPr lang="en-US" altLang="zh-CN" sz="1400" b="1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sp>
        <p:nvSpPr>
          <p:cNvPr id="63498" name="Rectangle 12"/>
          <p:cNvSpPr>
            <a:spLocks noChangeArrowheads="1"/>
          </p:cNvSpPr>
          <p:nvPr/>
        </p:nvSpPr>
        <p:spPr bwMode="auto">
          <a:xfrm>
            <a:off x="179388" y="6351588"/>
            <a:ext cx="60483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000" b="1">
                <a:solidFill>
                  <a:srgbClr val="FF3300"/>
                </a:solidFill>
                <a:ea typeface="宋体" panose="02010600030101010101" pitchFamily="2" charset="-122"/>
              </a:rPr>
              <a:t>Being soluble coenzymes of dehydrogenases</a:t>
            </a:r>
            <a:endParaRPr lang="en-US" altLang="zh-CN" sz="2000" b="1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pic>
        <p:nvPicPr>
          <p:cNvPr id="63499" name="Picture 1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938" y="1268413"/>
            <a:ext cx="503237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500" name="Rectangle 11"/>
          <p:cNvSpPr>
            <a:spLocks noChangeArrowheads="1"/>
          </p:cNvSpPr>
          <p:nvPr/>
        </p:nvSpPr>
        <p:spPr bwMode="auto">
          <a:xfrm>
            <a:off x="5940425" y="2185988"/>
            <a:ext cx="1046163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1400" b="1">
                <a:solidFill>
                  <a:srgbClr val="FF3300"/>
                </a:solidFill>
                <a:ea typeface="宋体" panose="02010600030101010101" pitchFamily="2" charset="-122"/>
              </a:rPr>
              <a:t>quinonoid</a:t>
            </a:r>
            <a:endParaRPr lang="en-US" altLang="zh-CN" sz="1400" b="1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altLang="zh-CN" sz="1400" b="1">
                <a:solidFill>
                  <a:srgbClr val="FF3300"/>
                </a:solidFill>
                <a:ea typeface="宋体" panose="02010600030101010101" pitchFamily="2" charset="-122"/>
              </a:rPr>
              <a:t>form</a:t>
            </a:r>
            <a:endParaRPr lang="en-US" altLang="zh-CN" sz="1400" b="1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4" descr="figure 13-24b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154238"/>
            <a:ext cx="7453312" cy="437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5" name="Rectangle 5"/>
          <p:cNvSpPr>
            <a:spLocks noChangeArrowheads="1"/>
          </p:cNvSpPr>
          <p:nvPr/>
        </p:nvSpPr>
        <p:spPr bwMode="auto">
          <a:xfrm>
            <a:off x="5208588" y="1406525"/>
            <a:ext cx="30892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000" b="1">
                <a:solidFill>
                  <a:srgbClr val="FF3300"/>
                </a:solidFill>
                <a:ea typeface="宋体" panose="02010600030101010101" pitchFamily="2" charset="-122"/>
              </a:rPr>
              <a:t>Absorbs light at 340 nm</a:t>
            </a:r>
            <a:endParaRPr lang="en-US" altLang="zh-CN" sz="2000" b="1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sz="2000" b="1">
                <a:solidFill>
                  <a:srgbClr val="FF3300"/>
                </a:solidFill>
                <a:ea typeface="宋体" panose="02010600030101010101" pitchFamily="2" charset="-122"/>
              </a:rPr>
              <a:t> upon reduction.</a:t>
            </a:r>
            <a:endParaRPr lang="en-US" altLang="zh-CN" sz="2000" b="1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sp>
        <p:nvSpPr>
          <p:cNvPr id="64516" name="Line 14"/>
          <p:cNvSpPr>
            <a:spLocks noChangeShapeType="1"/>
          </p:cNvSpPr>
          <p:nvPr/>
        </p:nvSpPr>
        <p:spPr bwMode="auto">
          <a:xfrm flipH="1">
            <a:off x="6156325" y="2154238"/>
            <a:ext cx="0" cy="1635125"/>
          </a:xfrm>
          <a:prstGeom prst="line">
            <a:avLst/>
          </a:prstGeom>
          <a:noFill/>
          <a:ln w="9525">
            <a:solidFill>
              <a:srgbClr val="0000FF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6451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NAD</a:t>
            </a:r>
            <a:r>
              <a:rPr lang="en-US" altLang="zh-CN" sz="3200" b="1" baseline="30000" dirty="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+</a:t>
            </a:r>
            <a:r>
              <a:rPr lang="en-US" altLang="zh-CN" sz="3200" b="1" dirty="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and NADH display different absorption</a:t>
            </a:r>
            <a:endParaRPr lang="en-US" altLang="zh-CN" sz="3200" b="1" dirty="0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ife-27293-video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791.000000" end="25565.333984"/>
                </p14:media>
              </p:ext>
            </p:extLst>
          </p:nvPr>
        </p:nvPicPr>
        <p:blipFill rotWithShape="1">
          <a:blip r:embed="rId3"/>
          <a:srcRect l="2150" t="9511" r="45163" b="46326"/>
          <a:stretch>
            <a:fillRect/>
          </a:stretch>
        </p:blipFill>
        <p:spPr>
          <a:xfrm>
            <a:off x="899592" y="1196752"/>
            <a:ext cx="7488832" cy="4661416"/>
          </a:xfrm>
          <a:prstGeom prst="rect">
            <a:avLst/>
          </a:prstGeom>
        </p:spPr>
      </p:pic>
      <p:sp>
        <p:nvSpPr>
          <p:cNvPr id="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NAD</a:t>
            </a:r>
            <a:r>
              <a:rPr lang="en-US" altLang="zh-CN" sz="3200" b="1" baseline="30000" dirty="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+</a:t>
            </a:r>
            <a:r>
              <a:rPr lang="en-US" altLang="zh-CN" sz="3200" b="1" dirty="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/NADH cycle (oscillation) imaged in cells</a:t>
            </a:r>
            <a:endParaRPr lang="en-US" altLang="zh-CN" sz="3200" b="1" dirty="0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23928" y="6165304"/>
            <a:ext cx="4999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https://elifesciences.org/articles/27293/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life-27293-video6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791.000000" end="25565.333984"/>
                </p14:media>
              </p:ext>
            </p:extLst>
          </p:nvPr>
        </p:nvPicPr>
        <p:blipFill rotWithShape="1">
          <a:blip r:embed="rId3"/>
          <a:srcRect l="2150" t="9511" r="45163" b="46326"/>
          <a:stretch>
            <a:fillRect/>
          </a:stretch>
        </p:blipFill>
        <p:spPr>
          <a:xfrm>
            <a:off x="899592" y="1196752"/>
            <a:ext cx="7488832" cy="4661416"/>
          </a:xfrm>
          <a:prstGeom prst="rect">
            <a:avLst/>
          </a:prstGeom>
        </p:spPr>
      </p:pic>
      <p:sp>
        <p:nvSpPr>
          <p:cNvPr id="3" name="Arrow: Right 1"/>
          <p:cNvSpPr/>
          <p:nvPr/>
        </p:nvSpPr>
        <p:spPr bwMode="auto">
          <a:xfrm rot="8474905">
            <a:off x="6516217" y="2915972"/>
            <a:ext cx="360040" cy="288032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5" name="Arrow: Right 4"/>
          <p:cNvSpPr/>
          <p:nvPr/>
        </p:nvSpPr>
        <p:spPr bwMode="auto">
          <a:xfrm rot="8474905">
            <a:off x="7329794" y="3059988"/>
            <a:ext cx="360040" cy="288032"/>
          </a:xfrm>
          <a:prstGeom prst="rightArrow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3200" b="1" dirty="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NAD</a:t>
            </a:r>
            <a:r>
              <a:rPr lang="en-US" altLang="zh-CN" sz="3200" b="1" baseline="30000" dirty="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+</a:t>
            </a:r>
            <a:r>
              <a:rPr lang="en-US" altLang="zh-CN" sz="3200" b="1" dirty="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/NADH cycle (oscillation) imaged in cells</a:t>
            </a:r>
            <a:endParaRPr lang="en-US" altLang="zh-CN" sz="3200" b="1" dirty="0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23928" y="6165304"/>
            <a:ext cx="49993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https://elifesciences.org/articles/27293/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NAD</a:t>
            </a:r>
            <a:r>
              <a:rPr lang="en-US" altLang="zh-CN" sz="3200" b="1" baseline="300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+</a:t>
            </a:r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/NADH ratio: indicator of the redox state of cells</a:t>
            </a:r>
            <a:endParaRPr lang="en-US" altLang="zh-CN" sz="3200" b="1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65539" name="TextBox 4"/>
          <p:cNvSpPr txBox="1">
            <a:spLocks noChangeArrowheads="1"/>
          </p:cNvSpPr>
          <p:nvPr/>
        </p:nvSpPr>
        <p:spPr bwMode="auto">
          <a:xfrm>
            <a:off x="107950" y="1524000"/>
            <a:ext cx="4248150" cy="3662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Total NAD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and NADH: 10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-5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M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NAD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/ NADH: ~700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Favoring electron </a:t>
            </a:r>
            <a:r>
              <a:rPr lang="en-US" altLang="zh-CN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acceptance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by NAD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+</a:t>
            </a:r>
            <a:endParaRPr lang="en-US" altLang="zh-CN" baseline="3000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 baseline="3000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NAD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/ NADH: function in oxidation, thus mostly in </a:t>
            </a:r>
            <a:r>
              <a:rPr lang="en-US" altLang="zh-CN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catabolism</a:t>
            </a:r>
            <a:endParaRPr lang="en-US" altLang="zh-CN" baseline="30000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0" name="TextBox 5"/>
          <p:cNvSpPr txBox="1">
            <a:spLocks noChangeArrowheads="1"/>
          </p:cNvSpPr>
          <p:nvPr/>
        </p:nvSpPr>
        <p:spPr bwMode="auto">
          <a:xfrm>
            <a:off x="4572000" y="1524000"/>
            <a:ext cx="4459288" cy="3662363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Total NADP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and NADPH: 10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-6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M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NADP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/ NADPH: ~0.005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Favoring electron </a:t>
            </a:r>
            <a:r>
              <a:rPr lang="en-US" altLang="zh-CN">
                <a:solidFill>
                  <a:srgbClr val="0070C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donation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by NADPH</a:t>
            </a:r>
            <a:endParaRPr lang="en-US" altLang="zh-CN" baseline="3000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endParaRPr lang="en-US" altLang="zh-CN" baseline="30000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NADP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/ NADPH: function in reduction, thus mostly in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solidFill>
                  <a:srgbClr val="0070C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anabolism</a:t>
            </a:r>
            <a:endParaRPr lang="en-US" altLang="zh-CN" baseline="30000">
              <a:solidFill>
                <a:srgbClr val="0070C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541" name="TextBox 7"/>
          <p:cNvSpPr txBox="1">
            <a:spLocks noChangeArrowheads="1"/>
          </p:cNvSpPr>
          <p:nvPr/>
        </p:nvSpPr>
        <p:spPr bwMode="auto">
          <a:xfrm>
            <a:off x="131763" y="5773738"/>
            <a:ext cx="88328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Changes in NAD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+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/ NADH ratios (redox state) reflects metabolic activity and cell health  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figure_13_2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0"/>
            <a:ext cx="5067300" cy="655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779838" y="188913"/>
            <a:ext cx="5364162" cy="460851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altLang="zh-CN" sz="3600" b="1" kern="0" dirty="0">
                <a:ea typeface="+mj-ea"/>
                <a:cs typeface="Times" panose="02020603050405020304" pitchFamily="18" charset="0"/>
              </a:rPr>
              <a:t>NAD and NADP bind at the highly conserved </a:t>
            </a:r>
            <a:r>
              <a:rPr lang="en-US" altLang="zh-CN" sz="3600" b="1" kern="0" dirty="0" err="1">
                <a:ea typeface="+mj-ea"/>
                <a:cs typeface="Times" panose="02020603050405020304" pitchFamily="18" charset="0"/>
              </a:rPr>
              <a:t>Rossman</a:t>
            </a:r>
            <a:r>
              <a:rPr lang="en-US" altLang="zh-CN" sz="3600" b="1" kern="0" dirty="0">
                <a:ea typeface="+mj-ea"/>
                <a:cs typeface="Times" panose="02020603050405020304" pitchFamily="18" charset="0"/>
              </a:rPr>
              <a:t> fold (</a:t>
            </a:r>
            <a:r>
              <a:rPr lang="el-GR" altLang="zh-CN" sz="3600" b="1" kern="0" dirty="0">
                <a:ea typeface="+mj-ea"/>
                <a:cs typeface="Times" panose="02020603050405020304" pitchFamily="18" charset="0"/>
              </a:rPr>
              <a:t>β</a:t>
            </a:r>
            <a:r>
              <a:rPr lang="en-US" altLang="zh-CN" sz="3600" b="1" kern="0" dirty="0">
                <a:ea typeface="+mj-ea"/>
                <a:cs typeface="Times" panose="02020603050405020304" pitchFamily="18" charset="0"/>
              </a:rPr>
              <a:t>-</a:t>
            </a:r>
            <a:r>
              <a:rPr lang="el-GR" altLang="zh-CN" sz="3600" b="1" kern="0" dirty="0">
                <a:ea typeface="+mj-ea"/>
                <a:cs typeface="Times" panose="02020603050405020304" pitchFamily="18" charset="0"/>
              </a:rPr>
              <a:t>α</a:t>
            </a:r>
            <a:r>
              <a:rPr lang="en-US" altLang="zh-CN" sz="3600" b="1" kern="0" dirty="0">
                <a:ea typeface="+mj-ea"/>
                <a:cs typeface="Times" panose="02020603050405020304" pitchFamily="18" charset="0"/>
              </a:rPr>
              <a:t>-</a:t>
            </a:r>
            <a:r>
              <a:rPr lang="el-GR" altLang="zh-CN" sz="3600" b="1" kern="0" dirty="0">
                <a:cs typeface="Times" panose="02020603050405020304" pitchFamily="18" charset="0"/>
              </a:rPr>
              <a:t>β</a:t>
            </a:r>
            <a:r>
              <a:rPr lang="en-US" altLang="zh-CN" sz="3600" b="1" kern="0" dirty="0">
                <a:cs typeface="Times" panose="02020603050405020304" pitchFamily="18" charset="0"/>
              </a:rPr>
              <a:t>-</a:t>
            </a:r>
            <a:r>
              <a:rPr lang="el-GR" altLang="zh-CN" sz="3600" b="1" kern="0" dirty="0">
                <a:ea typeface="+mj-ea"/>
                <a:cs typeface="Times" panose="02020603050405020304" pitchFamily="18" charset="0"/>
              </a:rPr>
              <a:t>α</a:t>
            </a:r>
            <a:r>
              <a:rPr lang="en-US" altLang="zh-CN" sz="3600" b="1" kern="0" dirty="0">
                <a:ea typeface="+mj-ea"/>
                <a:cs typeface="Times" panose="02020603050405020304" pitchFamily="18" charset="0"/>
              </a:rPr>
              <a:t>-</a:t>
            </a:r>
            <a:r>
              <a:rPr lang="el-GR" altLang="zh-CN" sz="3600" b="1" kern="0" dirty="0">
                <a:ea typeface="+mj-ea"/>
                <a:cs typeface="Times" panose="02020603050405020304" pitchFamily="18" charset="0"/>
              </a:rPr>
              <a:t>β</a:t>
            </a:r>
            <a:r>
              <a:rPr lang="en-US" altLang="zh-CN" sz="3600" b="1" kern="0" dirty="0">
                <a:ea typeface="+mj-ea"/>
                <a:cs typeface="Times" panose="02020603050405020304" pitchFamily="18" charset="0"/>
              </a:rPr>
              <a:t>) structure in hundreds of dehydrogenases</a:t>
            </a:r>
            <a:endParaRPr lang="en-US" altLang="zh-CN" sz="3600" b="1" kern="0" dirty="0">
              <a:ea typeface="+mj-ea"/>
              <a:cs typeface="Times" panose="02020603050405020304" pitchFamily="18" charset="0"/>
            </a:endParaRPr>
          </a:p>
        </p:txBody>
      </p:sp>
      <p:sp>
        <p:nvSpPr>
          <p:cNvPr id="66564" name="矩形 3"/>
          <p:cNvSpPr>
            <a:spLocks noChangeArrowheads="1"/>
          </p:cNvSpPr>
          <p:nvPr/>
        </p:nvSpPr>
        <p:spPr bwMode="auto">
          <a:xfrm>
            <a:off x="71438" y="1773238"/>
            <a:ext cx="18796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A Rossman</a:t>
            </a:r>
            <a:endParaRPr lang="en-US" altLang="zh-CN" b="1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 fold</a:t>
            </a:r>
            <a:endParaRPr lang="zh-CN" altLang="en-US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79388" y="333375"/>
            <a:ext cx="8785225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FMN/FAD was found as a common iron-free yellow pigment involved in respiration (1934)</a:t>
            </a:r>
            <a:r>
              <a:rPr lang="en-US" altLang="zh-CN" sz="32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endParaRPr lang="en-US" altLang="zh-CN" sz="3200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50825" y="1844675"/>
            <a:ext cx="8642350" cy="4525963"/>
          </a:xfrm>
        </p:spPr>
        <p:txBody>
          <a:bodyPr/>
          <a:lstStyle/>
          <a:p>
            <a:pPr eaLnBrk="1" hangingPunct="1"/>
            <a:r>
              <a:rPr lang="en-US" altLang="zh-CN" sz="1400" b="1">
                <a:solidFill>
                  <a:srgbClr val="339933"/>
                </a:solidFill>
                <a:ea typeface="宋体" panose="02010600030101010101" pitchFamily="2" charset="-122"/>
              </a:rPr>
              <a:t>Ellinger and Koschara (1934) The lyochromes: A new group of animal pigments. </a:t>
            </a:r>
            <a:r>
              <a:rPr lang="en-US" altLang="zh-CN" sz="1400" b="1" i="1">
                <a:solidFill>
                  <a:srgbClr val="339933"/>
                </a:solidFill>
                <a:ea typeface="宋体" panose="02010600030101010101" pitchFamily="2" charset="-122"/>
              </a:rPr>
              <a:t>Nature</a:t>
            </a:r>
            <a:r>
              <a:rPr lang="en-US" altLang="zh-CN" sz="1400" b="1">
                <a:solidFill>
                  <a:srgbClr val="339933"/>
                </a:solidFill>
                <a:ea typeface="宋体" panose="02010600030101010101" pitchFamily="2" charset="-122"/>
              </a:rPr>
              <a:t> 133:553-556</a:t>
            </a:r>
            <a:r>
              <a:rPr lang="en-US" altLang="zh-CN" sz="1400">
                <a:solidFill>
                  <a:srgbClr val="339933"/>
                </a:solidFill>
                <a:ea typeface="宋体" panose="02010600030101010101" pitchFamily="2" charset="-122"/>
              </a:rPr>
              <a:t>.</a:t>
            </a:r>
            <a:endParaRPr lang="en-US" altLang="zh-CN" sz="1400">
              <a:solidFill>
                <a:srgbClr val="339933"/>
              </a:solidFill>
              <a:ea typeface="宋体" panose="02010600030101010101" pitchFamily="2" charset="-122"/>
            </a:endParaRPr>
          </a:p>
        </p:txBody>
      </p: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205038"/>
            <a:ext cx="5580063" cy="401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613" name="Rectangle 5"/>
          <p:cNvSpPr>
            <a:spLocks noChangeArrowheads="1"/>
          </p:cNvSpPr>
          <p:nvPr/>
        </p:nvSpPr>
        <p:spPr bwMode="auto">
          <a:xfrm>
            <a:off x="4502150" y="3284538"/>
            <a:ext cx="139700" cy="29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088" tIns="7935" rIns="38088" bIns="7935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>
                <a:ea typeface="宋体" panose="02010600030101010101" pitchFamily="2" charset="-122"/>
              </a:rPr>
              <a:t> 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8614" name="Rectangle 6"/>
          <p:cNvSpPr>
            <a:spLocks noChangeArrowheads="1"/>
          </p:cNvSpPr>
          <p:nvPr/>
        </p:nvSpPr>
        <p:spPr bwMode="auto">
          <a:xfrm>
            <a:off x="6156325" y="2924175"/>
            <a:ext cx="2028825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3300"/>
                </a:solidFill>
                <a:ea typeface="宋体" panose="02010600030101010101" pitchFamily="2" charset="-122"/>
              </a:rPr>
              <a:t>Flavin </a:t>
            </a:r>
            <a:endParaRPr lang="en-US" altLang="zh-CN" b="1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3300"/>
                </a:solidFill>
                <a:ea typeface="宋体" panose="02010600030101010101" pitchFamily="2" charset="-122"/>
              </a:rPr>
              <a:t>adenine </a:t>
            </a:r>
            <a:endParaRPr lang="en-US" altLang="zh-CN" b="1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3300"/>
                </a:solidFill>
                <a:ea typeface="宋体" panose="02010600030101010101" pitchFamily="2" charset="-122"/>
              </a:rPr>
              <a:t>Dinucleotide</a:t>
            </a:r>
            <a:endParaRPr lang="en-US" altLang="zh-CN" b="1">
              <a:solidFill>
                <a:srgbClr val="FF3300"/>
              </a:solidFill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solidFill>
                  <a:srgbClr val="FF3300"/>
                </a:solidFill>
                <a:ea typeface="宋体" panose="02010600030101010101" pitchFamily="2" charset="-122"/>
              </a:rPr>
              <a:t> (</a:t>
            </a:r>
            <a:r>
              <a:rPr lang="en-US" altLang="zh-CN" b="1">
                <a:solidFill>
                  <a:srgbClr val="FF3300"/>
                </a:solidFill>
                <a:ea typeface="宋体" panose="02010600030101010101" pitchFamily="2" charset="-122"/>
              </a:rPr>
              <a:t>FAD</a:t>
            </a:r>
            <a:r>
              <a:rPr lang="en-US" altLang="zh-CN">
                <a:solidFill>
                  <a:srgbClr val="FF3300"/>
                </a:solidFill>
                <a:ea typeface="宋体" panose="02010600030101010101" pitchFamily="2" charset="-122"/>
              </a:rPr>
              <a:t>) </a:t>
            </a:r>
            <a:endParaRPr lang="en-US" altLang="zh-CN">
              <a:solidFill>
                <a:srgbClr val="FF3300"/>
              </a:solidFill>
              <a:ea typeface="宋体" panose="02010600030101010101" pitchFamily="2" charset="-122"/>
            </a:endParaRPr>
          </a:p>
        </p:txBody>
      </p:sp>
      <p:sp>
        <p:nvSpPr>
          <p:cNvPr id="68615" name="Rectangle 7"/>
          <p:cNvSpPr>
            <a:spLocks noChangeArrowheads="1"/>
          </p:cNvSpPr>
          <p:nvPr/>
        </p:nvSpPr>
        <p:spPr bwMode="auto">
          <a:xfrm>
            <a:off x="215900" y="4232275"/>
            <a:ext cx="255746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b="1">
                <a:solidFill>
                  <a:srgbClr val="00CCFF"/>
                </a:solidFill>
                <a:ea typeface="宋体" panose="02010600030101010101" pitchFamily="2" charset="-122"/>
              </a:rPr>
              <a:t>Flavin </a:t>
            </a:r>
            <a:endParaRPr lang="en-US" altLang="zh-CN" b="1">
              <a:solidFill>
                <a:srgbClr val="00CCFF"/>
              </a:solidFill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b="1">
                <a:solidFill>
                  <a:srgbClr val="00CCFF"/>
                </a:solidFill>
                <a:ea typeface="宋体" panose="02010600030101010101" pitchFamily="2" charset="-122"/>
              </a:rPr>
              <a:t>mononucleotide</a:t>
            </a:r>
            <a:endParaRPr lang="en-US" altLang="zh-CN" b="1">
              <a:solidFill>
                <a:srgbClr val="00CCFF"/>
              </a:solidFill>
              <a:ea typeface="宋体" panose="02010600030101010101" pitchFamily="2" charset="-122"/>
            </a:endParaRPr>
          </a:p>
          <a:p>
            <a:pPr algn="ctr">
              <a:spcBef>
                <a:spcPct val="0"/>
              </a:spcBef>
            </a:pPr>
            <a:r>
              <a:rPr lang="en-US" altLang="zh-CN" b="1">
                <a:solidFill>
                  <a:srgbClr val="00CCFF"/>
                </a:solidFill>
                <a:ea typeface="宋体" panose="02010600030101010101" pitchFamily="2" charset="-122"/>
              </a:rPr>
              <a:t> (FMN), </a:t>
            </a:r>
            <a:endParaRPr lang="en-US" altLang="zh-CN" b="1">
              <a:solidFill>
                <a:srgbClr val="00CCFF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619672" y="782404"/>
            <a:ext cx="5904656" cy="529319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 bwMode="auto">
          <a:xfrm>
            <a:off x="3563888" y="404664"/>
            <a:ext cx="4464496" cy="612068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figure 13-2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3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5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4356100" y="4581525"/>
            <a:ext cx="4752975" cy="935038"/>
          </a:xfrm>
        </p:spPr>
        <p:txBody>
          <a:bodyPr/>
          <a:lstStyle/>
          <a:p>
            <a:pPr algn="l" eaLnBrk="1" hangingPunct="1"/>
            <a:r>
              <a:rPr lang="zh-CN" altLang="en-US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★ </a:t>
            </a:r>
            <a:r>
              <a:rPr lang="en-US" altLang="zh-CN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FAD &amp; FMN are </a:t>
            </a:r>
            <a:r>
              <a:rPr lang="en-US" altLang="zh-CN" sz="2400" b="1" u="sng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tightly</a:t>
            </a:r>
            <a:r>
              <a:rPr lang="en-US" altLang="zh-CN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bound (noncovalently or covalently) prosthetic groups in flavoproteins;</a:t>
            </a:r>
            <a:br>
              <a:rPr lang="en-US" altLang="zh-CN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</a:br>
            <a:r>
              <a:rPr lang="zh-CN" altLang="en-US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★ </a:t>
            </a:r>
            <a:r>
              <a:rPr lang="en-US" altLang="zh-CN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Being 1e</a:t>
            </a:r>
            <a:r>
              <a:rPr lang="en-US" altLang="zh-CN" sz="2400" b="1" baseline="30000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or 2e</a:t>
            </a:r>
            <a:r>
              <a:rPr lang="en-US" altLang="zh-CN" sz="2400" b="1" baseline="30000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-</a:t>
            </a:r>
            <a:r>
              <a:rPr lang="en-US" altLang="zh-CN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carriers;</a:t>
            </a:r>
            <a:br>
              <a:rPr lang="en-US" altLang="zh-CN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</a:br>
            <a:r>
              <a:rPr kumimoji="1" lang="en-US" altLang="zh-CN" sz="2400" b="1" i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r>
              <a:rPr lang="zh-CN" altLang="en-US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★ </a:t>
            </a:r>
            <a:r>
              <a:rPr lang="en-US" altLang="zh-CN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Their </a:t>
            </a:r>
            <a:r>
              <a:rPr kumimoji="1" lang="en-US" altLang="zh-CN" sz="2400" b="1" i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E'</a:t>
            </a:r>
            <a:r>
              <a:rPr kumimoji="1" lang="en-US" altLang="zh-CN" sz="2400" b="1" i="1" baseline="30000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o</a:t>
            </a:r>
            <a:r>
              <a:rPr lang="en-US" altLang="zh-CN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varies in different enzymes;</a:t>
            </a:r>
            <a:br>
              <a:rPr lang="en-US" altLang="zh-CN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</a:br>
            <a:r>
              <a:rPr lang="zh-CN" altLang="en-US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★ </a:t>
            </a:r>
            <a:r>
              <a:rPr lang="en-US" altLang="zh-CN" sz="24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They are light-absorbing in cryptochromes (for mammalian circadian rhythms) and photolyases (for DNA repair).</a:t>
            </a:r>
            <a:br>
              <a:rPr lang="en-US" altLang="zh-CN" sz="2400" b="1">
                <a:solidFill>
                  <a:srgbClr val="0000FF"/>
                </a:solidFill>
                <a:ea typeface="宋体" panose="02010600030101010101" pitchFamily="2" charset="-122"/>
                <a:cs typeface="Times" panose="02020603050405020304" pitchFamily="18" charset="0"/>
              </a:rPr>
            </a:br>
            <a:r>
              <a:rPr lang="en-US" altLang="zh-CN" sz="2400" b="1">
                <a:solidFill>
                  <a:srgbClr val="0000FF"/>
                </a:solidFill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br>
              <a:rPr lang="en-US" altLang="zh-CN" sz="2400" b="1">
                <a:solidFill>
                  <a:srgbClr val="0000FF"/>
                </a:solidFill>
                <a:ea typeface="宋体" panose="02010600030101010101" pitchFamily="2" charset="-122"/>
                <a:cs typeface="Times" panose="02020603050405020304" pitchFamily="18" charset="0"/>
              </a:rPr>
            </a:br>
            <a:endParaRPr lang="en-US" altLang="zh-CN" sz="2400" b="1">
              <a:solidFill>
                <a:srgbClr val="0000FF"/>
              </a:solidFill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69636" name="Rectangle 4"/>
          <p:cNvSpPr>
            <a:spLocks noChangeArrowheads="1"/>
          </p:cNvSpPr>
          <p:nvPr/>
        </p:nvSpPr>
        <p:spPr bwMode="auto">
          <a:xfrm>
            <a:off x="0" y="6308725"/>
            <a:ext cx="3203575" cy="5492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637" name="Rectangle 10"/>
          <p:cNvSpPr>
            <a:spLocks noChangeArrowheads="1"/>
          </p:cNvSpPr>
          <p:nvPr/>
        </p:nvSpPr>
        <p:spPr bwMode="auto">
          <a:xfrm>
            <a:off x="2339975" y="1700213"/>
            <a:ext cx="13652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ea typeface="宋体" panose="02010600030101010101" pitchFamily="2" charset="-122"/>
              </a:rPr>
              <a:t>FAD (FMN)</a:t>
            </a:r>
            <a:endParaRPr lang="en-US" altLang="zh-CN" b="1"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b="1">
                <a:ea typeface="宋体" panose="02010600030101010101" pitchFamily="2" charset="-122"/>
              </a:rPr>
              <a:t>(Oxidized) </a:t>
            </a:r>
            <a:endParaRPr lang="en-US" altLang="zh-CN" b="1">
              <a:ea typeface="宋体" panose="02010600030101010101" pitchFamily="2" charset="-122"/>
            </a:endParaRPr>
          </a:p>
        </p:txBody>
      </p:sp>
      <p:sp>
        <p:nvSpPr>
          <p:cNvPr id="69638" name="Oval 8"/>
          <p:cNvSpPr>
            <a:spLocks noChangeArrowheads="1"/>
          </p:cNvSpPr>
          <p:nvPr/>
        </p:nvSpPr>
        <p:spPr bwMode="auto">
          <a:xfrm>
            <a:off x="5148263" y="0"/>
            <a:ext cx="503237" cy="792163"/>
          </a:xfrm>
          <a:prstGeom prst="ellipse">
            <a:avLst/>
          </a:prstGeom>
          <a:solidFill>
            <a:srgbClr val="00FF00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639" name="Oval 8"/>
          <p:cNvSpPr>
            <a:spLocks noChangeArrowheads="1"/>
          </p:cNvSpPr>
          <p:nvPr/>
        </p:nvSpPr>
        <p:spPr bwMode="auto">
          <a:xfrm>
            <a:off x="8388350" y="1052513"/>
            <a:ext cx="503238" cy="792162"/>
          </a:xfrm>
          <a:prstGeom prst="ellipse">
            <a:avLst/>
          </a:prstGeom>
          <a:solidFill>
            <a:srgbClr val="00FF00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640" name="Oval 8"/>
          <p:cNvSpPr>
            <a:spLocks noChangeArrowheads="1"/>
          </p:cNvSpPr>
          <p:nvPr/>
        </p:nvSpPr>
        <p:spPr bwMode="auto">
          <a:xfrm>
            <a:off x="7956550" y="0"/>
            <a:ext cx="503238" cy="792163"/>
          </a:xfrm>
          <a:prstGeom prst="ellipse">
            <a:avLst/>
          </a:prstGeom>
          <a:solidFill>
            <a:srgbClr val="00FF00">
              <a:alpha val="25882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641" name="矩形 9"/>
          <p:cNvSpPr>
            <a:spLocks noChangeArrowheads="1"/>
          </p:cNvSpPr>
          <p:nvPr/>
        </p:nvSpPr>
        <p:spPr bwMode="auto">
          <a:xfrm>
            <a:off x="2411413" y="2349500"/>
            <a:ext cx="190341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370 and 440 nm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642" name="矩形 10"/>
          <p:cNvSpPr>
            <a:spLocks noChangeArrowheads="1"/>
          </p:cNvSpPr>
          <p:nvPr/>
        </p:nvSpPr>
        <p:spPr bwMode="auto">
          <a:xfrm>
            <a:off x="4859338" y="2205038"/>
            <a:ext cx="981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450 nm</a:t>
            </a: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69643" name="矩形 11"/>
          <p:cNvSpPr>
            <a:spLocks noChangeArrowheads="1"/>
          </p:cNvSpPr>
          <p:nvPr/>
        </p:nvSpPr>
        <p:spPr bwMode="auto">
          <a:xfrm>
            <a:off x="7451725" y="2276475"/>
            <a:ext cx="9810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ea typeface="宋体" panose="02010600030101010101" pitchFamily="2" charset="-122"/>
              </a:rPr>
              <a:t>360 nm</a:t>
            </a:r>
            <a:endParaRPr lang="zh-CN" altLang="en-US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>
          <a:xfrm>
            <a:off x="323850" y="260350"/>
            <a:ext cx="8620125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Riboflavin (vitamin B</a:t>
            </a:r>
            <a:r>
              <a:rPr lang="en-US" altLang="zh-CN" sz="3200" b="1" baseline="-25000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</a:t>
            </a:r>
            <a:r>
              <a:rPr lang="en-US" altLang="zh-CN" sz="3200" b="1">
                <a:solidFill>
                  <a:schemeClr val="tx1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 provides precursors for making FAD/FMN</a:t>
            </a:r>
            <a:endParaRPr lang="en-US" altLang="zh-CN" sz="3200" b="1">
              <a:solidFill>
                <a:schemeClr val="tx1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73238"/>
            <a:ext cx="2089150" cy="199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59076" name="Group 4"/>
          <p:cNvGraphicFramePr>
            <a:graphicFrameLocks noGrp="1"/>
          </p:cNvGraphicFramePr>
          <p:nvPr/>
        </p:nvGraphicFramePr>
        <p:xfrm>
          <a:off x="3328988" y="2027238"/>
          <a:ext cx="2327275" cy="2805112"/>
        </p:xfrm>
        <a:graphic>
          <a:graphicData uri="http://schemas.openxmlformats.org/drawingml/2006/table">
            <a:tbl>
              <a:tblPr/>
              <a:tblGrid>
                <a:gridCol w="2327275"/>
              </a:tblGrid>
              <a:tr h="2805112"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0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  </a:t>
                      </a:r>
                      <a:r>
                        <a:rPr kumimoji="0" lang="en-US" altLang="zh-CN" sz="16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  <a:cs typeface="Arial" panose="020B0604020202020204" pitchFamily="34" charset="0"/>
                        </a:rPr>
                        <a:t>                                                     </a:t>
                      </a:r>
                      <a:endParaRPr kumimoji="0" lang="en-US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70662" name="Picture 10" descr="chemical structure of riboflavin">
            <a:hlinkClick r:id="rId2"/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989138"/>
            <a:ext cx="2090737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2997200"/>
            <a:ext cx="2727325" cy="356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4" name="Picture 1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188" y="1997075"/>
            <a:ext cx="2690812" cy="4860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0665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141663"/>
            <a:ext cx="1692275" cy="66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666" name="Rectangle 14"/>
          <p:cNvSpPr>
            <a:spLocks noChangeArrowheads="1"/>
          </p:cNvSpPr>
          <p:nvPr/>
        </p:nvSpPr>
        <p:spPr bwMode="auto">
          <a:xfrm>
            <a:off x="4067175" y="1916113"/>
            <a:ext cx="2305050" cy="3457575"/>
          </a:xfrm>
          <a:prstGeom prst="rect">
            <a:avLst/>
          </a:prstGeom>
          <a:noFill/>
          <a:ln w="44450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67" name="Rectangle 15"/>
          <p:cNvSpPr>
            <a:spLocks noChangeArrowheads="1"/>
          </p:cNvSpPr>
          <p:nvPr/>
        </p:nvSpPr>
        <p:spPr bwMode="auto">
          <a:xfrm>
            <a:off x="4284663" y="4365625"/>
            <a:ext cx="1624012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b="1">
                <a:solidFill>
                  <a:srgbClr val="FF33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Riboflavin </a:t>
            </a:r>
            <a:endParaRPr kumimoji="1" lang="en-US" altLang="zh-CN" b="1">
              <a:solidFill>
                <a:srgbClr val="FF33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</a:pPr>
            <a:r>
              <a:rPr kumimoji="1" lang="en-US" altLang="zh-CN" b="1">
                <a:solidFill>
                  <a:srgbClr val="FF33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(vitamin B2)</a:t>
            </a:r>
            <a:endParaRPr kumimoji="1" lang="en-US" altLang="zh-CN" b="1">
              <a:solidFill>
                <a:srgbClr val="FF33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0668" name="Rectangle 16"/>
          <p:cNvSpPr>
            <a:spLocks noChangeArrowheads="1"/>
          </p:cNvSpPr>
          <p:nvPr/>
        </p:nvSpPr>
        <p:spPr bwMode="auto">
          <a:xfrm>
            <a:off x="611188" y="5949950"/>
            <a:ext cx="1454150" cy="650875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sz="3600" b="1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NAD</a:t>
            </a:r>
            <a:r>
              <a:rPr kumimoji="1" lang="en-US" altLang="zh-CN" sz="3600" b="1" baseline="30000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+</a:t>
            </a:r>
            <a:endParaRPr kumimoji="1" lang="en-US" altLang="zh-CN" sz="3600" b="1" baseline="30000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0669" name="Rectangle 17"/>
          <p:cNvSpPr>
            <a:spLocks noChangeArrowheads="1"/>
          </p:cNvSpPr>
          <p:nvPr/>
        </p:nvSpPr>
        <p:spPr bwMode="auto">
          <a:xfrm>
            <a:off x="6156325" y="5876925"/>
            <a:ext cx="1108075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sz="3600" b="1">
                <a:solidFill>
                  <a:srgbClr val="0000FF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FAD</a:t>
            </a:r>
            <a:endParaRPr kumimoji="1" lang="en-US" altLang="zh-CN" sz="3600" b="1">
              <a:solidFill>
                <a:srgbClr val="0000FF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0670" name="Rectangle 18"/>
          <p:cNvSpPr>
            <a:spLocks noChangeArrowheads="1"/>
          </p:cNvSpPr>
          <p:nvPr/>
        </p:nvSpPr>
        <p:spPr bwMode="auto">
          <a:xfrm>
            <a:off x="8893175" y="2060575"/>
            <a:ext cx="250825" cy="7207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71" name="Rectangle 19"/>
          <p:cNvSpPr>
            <a:spLocks noChangeArrowheads="1"/>
          </p:cNvSpPr>
          <p:nvPr/>
        </p:nvSpPr>
        <p:spPr bwMode="auto">
          <a:xfrm>
            <a:off x="6443663" y="1916113"/>
            <a:ext cx="1444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72" name="Rectangle 20"/>
          <p:cNvSpPr>
            <a:spLocks noChangeArrowheads="1"/>
          </p:cNvSpPr>
          <p:nvPr/>
        </p:nvSpPr>
        <p:spPr bwMode="auto">
          <a:xfrm>
            <a:off x="8316913" y="1916113"/>
            <a:ext cx="144462" cy="28892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73" name="Rectangle 21"/>
          <p:cNvSpPr>
            <a:spLocks noChangeArrowheads="1"/>
          </p:cNvSpPr>
          <p:nvPr/>
        </p:nvSpPr>
        <p:spPr bwMode="auto">
          <a:xfrm>
            <a:off x="6443663" y="5013325"/>
            <a:ext cx="936625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74" name="Rectangle 22"/>
          <p:cNvSpPr>
            <a:spLocks noChangeArrowheads="1"/>
          </p:cNvSpPr>
          <p:nvPr/>
        </p:nvSpPr>
        <p:spPr bwMode="auto">
          <a:xfrm>
            <a:off x="7524750" y="5013325"/>
            <a:ext cx="936625" cy="2159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75" name="Rectangle 23"/>
          <p:cNvSpPr>
            <a:spLocks noChangeArrowheads="1"/>
          </p:cNvSpPr>
          <p:nvPr/>
        </p:nvSpPr>
        <p:spPr bwMode="auto">
          <a:xfrm>
            <a:off x="0" y="3141663"/>
            <a:ext cx="1692275" cy="5746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76" name="Rectangle 24"/>
          <p:cNvSpPr>
            <a:spLocks noChangeArrowheads="1"/>
          </p:cNvSpPr>
          <p:nvPr/>
        </p:nvSpPr>
        <p:spPr bwMode="auto">
          <a:xfrm>
            <a:off x="0" y="1773238"/>
            <a:ext cx="1908175" cy="2016125"/>
          </a:xfrm>
          <a:prstGeom prst="rect">
            <a:avLst/>
          </a:prstGeom>
          <a:noFill/>
          <a:ln w="44450">
            <a:solidFill>
              <a:srgbClr val="FF00FF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>
              <a:ea typeface="宋体" panose="02010600030101010101" pitchFamily="2" charset="-122"/>
            </a:endParaRPr>
          </a:p>
        </p:txBody>
      </p:sp>
      <p:sp>
        <p:nvSpPr>
          <p:cNvPr id="70677" name="Rectangle 25"/>
          <p:cNvSpPr>
            <a:spLocks noChangeArrowheads="1"/>
          </p:cNvSpPr>
          <p:nvPr/>
        </p:nvSpPr>
        <p:spPr bwMode="auto">
          <a:xfrm>
            <a:off x="0" y="1773238"/>
            <a:ext cx="114141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kumimoji="1" lang="en-US" altLang="zh-CN" b="1">
                <a:solidFill>
                  <a:srgbClr val="FF3300"/>
                </a:solidFill>
                <a:latin typeface="Tahoma" panose="020B0604030504040204" pitchFamily="34" charset="0"/>
                <a:ea typeface="宋体" panose="02010600030101010101" pitchFamily="2" charset="-122"/>
              </a:rPr>
              <a:t>Niacin</a:t>
            </a:r>
            <a:endParaRPr kumimoji="1" lang="en-US" altLang="zh-CN" b="1">
              <a:solidFill>
                <a:srgbClr val="FF3300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p:sp>
        <p:nvSpPr>
          <p:cNvPr id="70678" name="Line 23"/>
          <p:cNvSpPr>
            <a:spLocks noChangeShapeType="1"/>
          </p:cNvSpPr>
          <p:nvPr/>
        </p:nvSpPr>
        <p:spPr bwMode="auto">
          <a:xfrm flipV="1">
            <a:off x="6443663" y="4076700"/>
            <a:ext cx="576262" cy="288925"/>
          </a:xfrm>
          <a:prstGeom prst="line">
            <a:avLst/>
          </a:prstGeom>
          <a:noFill/>
          <a:ln w="28575">
            <a:solidFill>
              <a:srgbClr val="FF00FF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679" name="Line 24"/>
          <p:cNvSpPr>
            <a:spLocks noChangeShapeType="1"/>
          </p:cNvSpPr>
          <p:nvPr/>
        </p:nvSpPr>
        <p:spPr bwMode="auto">
          <a:xfrm>
            <a:off x="1979613" y="2565400"/>
            <a:ext cx="719137" cy="792163"/>
          </a:xfrm>
          <a:prstGeom prst="line">
            <a:avLst/>
          </a:prstGeom>
          <a:noFill/>
          <a:ln w="28575">
            <a:solidFill>
              <a:srgbClr val="FF00FF"/>
            </a:solidFill>
            <a:miter lim="800000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70680" name="矩形 22"/>
          <p:cNvSpPr>
            <a:spLocks noChangeArrowheads="1"/>
          </p:cNvSpPr>
          <p:nvPr/>
        </p:nvSpPr>
        <p:spPr bwMode="auto">
          <a:xfrm>
            <a:off x="57150" y="3141663"/>
            <a:ext cx="18161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1400" b="1">
                <a:solidFill>
                  <a:srgbClr val="FF0000"/>
                </a:solidFill>
                <a:ea typeface="宋体" panose="02010600030101010101" pitchFamily="2" charset="-122"/>
              </a:rPr>
              <a:t>a vitamin</a:t>
            </a:r>
            <a:endParaRPr lang="en-US" altLang="zh-CN" sz="1400" b="1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algn="ctr" eaLnBrk="1" hangingPunct="1">
              <a:spcBef>
                <a:spcPct val="0"/>
              </a:spcBef>
            </a:pPr>
            <a:r>
              <a:rPr lang="en-US" altLang="zh-CN" sz="1400" b="1">
                <a:solidFill>
                  <a:srgbClr val="FF0000"/>
                </a:solidFill>
                <a:ea typeface="宋体" panose="02010600030101010101" pitchFamily="2" charset="-122"/>
              </a:rPr>
              <a:t>For curing Pellagra</a:t>
            </a:r>
            <a:endParaRPr lang="zh-CN" altLang="en-US" sz="1400"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026"/>
          <p:cNvSpPr>
            <a:spLocks noGrp="1" noChangeArrowheads="1"/>
          </p:cNvSpPr>
          <p:nvPr>
            <p:ph type="title"/>
          </p:nvPr>
        </p:nvSpPr>
        <p:spPr>
          <a:xfrm>
            <a:off x="685800" y="0"/>
            <a:ext cx="7772400" cy="1143000"/>
          </a:xfrm>
        </p:spPr>
        <p:txBody>
          <a:bodyPr/>
          <a:lstStyle/>
          <a:p>
            <a:pPr eaLnBrk="1" hangingPunct="1"/>
            <a:r>
              <a:rPr lang="en-US" altLang="zh-CN" sz="3200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Summary</a:t>
            </a:r>
            <a:endParaRPr lang="en-US" altLang="zh-CN" sz="3200" b="1">
              <a:solidFill>
                <a:srgbClr val="0000FF"/>
              </a:solidFill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71683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144000" cy="41148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Bioenergy is chemical energy, studied in terms of free energy and free energy change (</a:t>
            </a:r>
            <a:r>
              <a:rPr lang="en-US" altLang="zh-CN" sz="2800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  <a:sym typeface="Symbol" panose="05050102010706020507" pitchFamily="18" charset="2"/>
              </a:rPr>
              <a:t></a:t>
            </a:r>
            <a:r>
              <a:rPr lang="en-US" altLang="zh-CN" sz="2800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G</a:t>
            </a:r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).</a:t>
            </a:r>
            <a:endParaRPr lang="en-US" altLang="zh-CN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ATP acts as the free energy carrier (currency) in cells.</a:t>
            </a:r>
            <a:endParaRPr lang="en-US" altLang="zh-CN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Bioenergy is mainly produced via stepwise electron flow (redox reactions) through a series of electron carriers having increasing levels of reduction potential (</a:t>
            </a:r>
            <a:r>
              <a:rPr lang="en-US" altLang="zh-CN" sz="2800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E</a:t>
            </a:r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).</a:t>
            </a:r>
            <a:endParaRPr lang="en-US" altLang="zh-CN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Electrons released from the oxidation of nutrient fuels are initially channeled to a few universal electron carriers (mainly NADH and FADH</a:t>
            </a:r>
            <a:r>
              <a:rPr lang="en-US" altLang="zh-CN" sz="2800" baseline="-250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</a:t>
            </a:r>
            <a:r>
              <a:rPr lang="en-US" altLang="zh-CN" sz="28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).</a:t>
            </a:r>
            <a:endParaRPr lang="en-US" altLang="zh-CN" sz="2800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2015-09-05 01.53.21 pm.png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365" y="1625601"/>
            <a:ext cx="8303358" cy="5232400"/>
          </a:xfrm>
          <a:prstGeom prst="rect">
            <a:avLst/>
          </a:prstGeom>
        </p:spPr>
      </p:pic>
      <p:pic>
        <p:nvPicPr>
          <p:cNvPr id="11" name="Picture 10" descr="2015-09-05 01.51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518060"/>
            <a:ext cx="2724150" cy="1677678"/>
          </a:xfrm>
          <a:prstGeom prst="rect">
            <a:avLst/>
          </a:prstGeom>
        </p:spPr>
      </p:pic>
      <p:pic>
        <p:nvPicPr>
          <p:cNvPr id="15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559763"/>
            <a:ext cx="1859539" cy="139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1268413"/>
            <a:ext cx="4002088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Rectangle 3"/>
          <p:cNvSpPr txBox="1">
            <a:spLocks noChangeArrowheads="1"/>
          </p:cNvSpPr>
          <p:nvPr/>
        </p:nvSpPr>
        <p:spPr bwMode="auto">
          <a:xfrm>
            <a:off x="4033838" y="1008063"/>
            <a:ext cx="5075237" cy="5849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</a:pPr>
            <a:r>
              <a:rPr lang="en-US" altLang="zh-CN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Autotrophs</a:t>
            </a:r>
            <a:r>
              <a:rPr lang="en-US" altLang="zh-CN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(“self-feeding”)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— Using CO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as sole carbon source to produce complex organic compounds and thus have to derive energy from sunlight or inorganic substances, Including green plants, algae, and certain bacteria. Being the “</a:t>
            </a:r>
            <a:r>
              <a:rPr lang="en-US" altLang="zh-CN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producers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” in the food chain. 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Heterotrophs</a:t>
            </a:r>
            <a:r>
              <a:rPr lang="en-US" altLang="zh-CN" b="1">
                <a:solidFill>
                  <a:srgbClr val="0000FF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(“feeding on others”)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— Derive energy and carbon from oxidation of organic compounds (made by autotrophs); Including all animals and most bacteria and fungi. Being the “</a:t>
            </a:r>
            <a:r>
              <a:rPr lang="en-US" altLang="zh-CN" b="1">
                <a:solidFill>
                  <a:srgbClr val="FF3300"/>
                </a:solidFill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consumers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” in the food chain.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Interconnected and interdependent</a:t>
            </a:r>
            <a:endParaRPr lang="en-US" altLang="zh-CN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8196" name="Content Placeholder 2"/>
          <p:cNvSpPr>
            <a:spLocks noGrp="1"/>
          </p:cNvSpPr>
          <p:nvPr>
            <p:ph idx="1"/>
          </p:nvPr>
        </p:nvSpPr>
        <p:spPr>
          <a:xfrm>
            <a:off x="685800" y="279400"/>
            <a:ext cx="7772400" cy="865188"/>
          </a:xfrm>
        </p:spPr>
        <p:txBody>
          <a:bodyPr/>
          <a:lstStyle/>
          <a:p>
            <a:pPr algn="ctr" eaLnBrk="1" hangingPunct="1"/>
            <a:r>
              <a:rPr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Autotrophs and Heterotrophs</a:t>
            </a:r>
            <a:endParaRPr lang="en-US" altLang="zh-CN" sz="36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5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196975"/>
            <a:ext cx="5183187" cy="5503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TextBox 6"/>
          <p:cNvSpPr txBox="1">
            <a:spLocks noChangeArrowheads="1"/>
          </p:cNvSpPr>
          <p:nvPr/>
        </p:nvSpPr>
        <p:spPr bwMode="auto">
          <a:xfrm>
            <a:off x="6516688" y="2492375"/>
            <a:ext cx="2051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6 CO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+ 6 H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O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0" name="TextBox 9"/>
          <p:cNvSpPr txBox="1">
            <a:spLocks noChangeArrowheads="1"/>
          </p:cNvSpPr>
          <p:nvPr/>
        </p:nvSpPr>
        <p:spPr bwMode="auto">
          <a:xfrm>
            <a:off x="6516688" y="4581525"/>
            <a:ext cx="20510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H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12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O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6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+ 6O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zh-CN" baseline="-25000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cxnSp>
        <p:nvCxnSpPr>
          <p:cNvPr id="9221" name="Straight Arrow Connector 8"/>
          <p:cNvCxnSpPr>
            <a:cxnSpLocks noChangeShapeType="1"/>
          </p:cNvCxnSpPr>
          <p:nvPr/>
        </p:nvCxnSpPr>
        <p:spPr bwMode="auto">
          <a:xfrm>
            <a:off x="7253288" y="3027363"/>
            <a:ext cx="0" cy="1625600"/>
          </a:xfrm>
          <a:prstGeom prst="straightConnector1">
            <a:avLst/>
          </a:prstGeom>
          <a:noFill/>
          <a:ln w="50800" algn="ctr">
            <a:solidFill>
              <a:srgbClr val="2FB0DC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22" name="Straight Arrow Connector 12"/>
          <p:cNvCxnSpPr>
            <a:cxnSpLocks noChangeShapeType="1"/>
          </p:cNvCxnSpPr>
          <p:nvPr/>
        </p:nvCxnSpPr>
        <p:spPr bwMode="auto">
          <a:xfrm>
            <a:off x="7667625" y="2997200"/>
            <a:ext cx="0" cy="1625600"/>
          </a:xfrm>
          <a:prstGeom prst="straightConnector1">
            <a:avLst/>
          </a:prstGeom>
          <a:noFill/>
          <a:ln w="50800" algn="ctr">
            <a:solidFill>
              <a:srgbClr val="FF0000"/>
            </a:solidFill>
            <a:round/>
            <a:head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223" name="Freeform 11"/>
          <p:cNvSpPr/>
          <p:nvPr/>
        </p:nvSpPr>
        <p:spPr bwMode="auto">
          <a:xfrm rot="-1351239">
            <a:off x="6511925" y="3373438"/>
            <a:ext cx="530225" cy="933450"/>
          </a:xfrm>
          <a:custGeom>
            <a:avLst/>
            <a:gdLst>
              <a:gd name="T0" fmla="*/ 0 w 1251956"/>
              <a:gd name="T1" fmla="*/ 0 h 1090863"/>
              <a:gd name="T2" fmla="*/ 66163 w 1251956"/>
              <a:gd name="T3" fmla="*/ 11742 h 1090863"/>
              <a:gd name="T4" fmla="*/ 63286 w 1251956"/>
              <a:gd name="T5" fmla="*/ 58708 h 1090863"/>
              <a:gd name="T6" fmla="*/ 57533 w 1251956"/>
              <a:gd name="T7" fmla="*/ 129157 h 1090863"/>
              <a:gd name="T8" fmla="*/ 71916 w 1251956"/>
              <a:gd name="T9" fmla="*/ 152640 h 1090863"/>
              <a:gd name="T10" fmla="*/ 89176 w 1251956"/>
              <a:gd name="T11" fmla="*/ 129157 h 1090863"/>
              <a:gd name="T12" fmla="*/ 109312 w 1251956"/>
              <a:gd name="T13" fmla="*/ 117416 h 1090863"/>
              <a:gd name="T14" fmla="*/ 123695 w 1251956"/>
              <a:gd name="T15" fmla="*/ 140899 h 1090863"/>
              <a:gd name="T16" fmla="*/ 117942 w 1251956"/>
              <a:gd name="T17" fmla="*/ 176124 h 1090863"/>
              <a:gd name="T18" fmla="*/ 109312 w 1251956"/>
              <a:gd name="T19" fmla="*/ 199607 h 1090863"/>
              <a:gd name="T20" fmla="*/ 94929 w 1251956"/>
              <a:gd name="T21" fmla="*/ 270057 h 1090863"/>
              <a:gd name="T22" fmla="*/ 92052 w 1251956"/>
              <a:gd name="T23" fmla="*/ 305282 h 1090863"/>
              <a:gd name="T24" fmla="*/ 115065 w 1251956"/>
              <a:gd name="T25" fmla="*/ 340506 h 1090863"/>
              <a:gd name="T26" fmla="*/ 123695 w 1251956"/>
              <a:gd name="T27" fmla="*/ 363989 h 1090863"/>
              <a:gd name="T28" fmla="*/ 143832 w 1251956"/>
              <a:gd name="T29" fmla="*/ 375731 h 1090863"/>
              <a:gd name="T30" fmla="*/ 140955 w 1251956"/>
              <a:gd name="T31" fmla="*/ 422698 h 1090863"/>
              <a:gd name="T32" fmla="*/ 152462 w 1251956"/>
              <a:gd name="T33" fmla="*/ 446181 h 1090863"/>
              <a:gd name="T34" fmla="*/ 169722 w 1251956"/>
              <a:gd name="T35" fmla="*/ 457923 h 1090863"/>
              <a:gd name="T36" fmla="*/ 184105 w 1251956"/>
              <a:gd name="T37" fmla="*/ 469664 h 1090863"/>
              <a:gd name="T38" fmla="*/ 195611 w 1251956"/>
              <a:gd name="T39" fmla="*/ 457923 h 1090863"/>
              <a:gd name="T40" fmla="*/ 198488 w 1251956"/>
              <a:gd name="T41" fmla="*/ 493148 h 1090863"/>
              <a:gd name="T42" fmla="*/ 184105 w 1251956"/>
              <a:gd name="T43" fmla="*/ 551855 h 1090863"/>
              <a:gd name="T44" fmla="*/ 169722 w 1251956"/>
              <a:gd name="T45" fmla="*/ 622306 h 1090863"/>
              <a:gd name="T46" fmla="*/ 166845 w 1251956"/>
              <a:gd name="T47" fmla="*/ 657530 h 1090863"/>
              <a:gd name="T48" fmla="*/ 184105 w 1251956"/>
              <a:gd name="T49" fmla="*/ 669272 h 1090863"/>
              <a:gd name="T50" fmla="*/ 218624 w 1251956"/>
              <a:gd name="T51" fmla="*/ 681013 h 1090863"/>
              <a:gd name="T52" fmla="*/ 224377 w 1251956"/>
              <a:gd name="T53" fmla="*/ 774946 h 1090863"/>
              <a:gd name="T54" fmla="*/ 224377 w 1251956"/>
              <a:gd name="T55" fmla="*/ 798429 h 1090863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1251956" h="1090863">
                <a:moveTo>
                  <a:pt x="0" y="0"/>
                </a:moveTo>
                <a:lnTo>
                  <a:pt x="368968" y="16042"/>
                </a:lnTo>
                <a:cubicBezTo>
                  <a:pt x="390467" y="20928"/>
                  <a:pt x="359261" y="59092"/>
                  <a:pt x="352926" y="80210"/>
                </a:cubicBezTo>
                <a:cubicBezTo>
                  <a:pt x="343208" y="112604"/>
                  <a:pt x="320842" y="176463"/>
                  <a:pt x="320842" y="176463"/>
                </a:cubicBezTo>
                <a:cubicBezTo>
                  <a:pt x="347579" y="187158"/>
                  <a:pt x="372256" y="208547"/>
                  <a:pt x="401053" y="208547"/>
                </a:cubicBezTo>
                <a:cubicBezTo>
                  <a:pt x="434873" y="208547"/>
                  <a:pt x="463825" y="181246"/>
                  <a:pt x="497305" y="176463"/>
                </a:cubicBezTo>
                <a:lnTo>
                  <a:pt x="609600" y="160421"/>
                </a:lnTo>
                <a:cubicBezTo>
                  <a:pt x="636337" y="171116"/>
                  <a:pt x="674995" y="167812"/>
                  <a:pt x="689811" y="192505"/>
                </a:cubicBezTo>
                <a:cubicBezTo>
                  <a:pt x="699731" y="209038"/>
                  <a:pt x="671359" y="226999"/>
                  <a:pt x="657726" y="240632"/>
                </a:cubicBezTo>
                <a:cubicBezTo>
                  <a:pt x="644093" y="254265"/>
                  <a:pt x="624411" y="260373"/>
                  <a:pt x="609600" y="272716"/>
                </a:cubicBezTo>
                <a:cubicBezTo>
                  <a:pt x="579189" y="298058"/>
                  <a:pt x="547417" y="332914"/>
                  <a:pt x="529390" y="368968"/>
                </a:cubicBezTo>
                <a:cubicBezTo>
                  <a:pt x="521827" y="384093"/>
                  <a:pt x="518695" y="401053"/>
                  <a:pt x="513347" y="417095"/>
                </a:cubicBezTo>
                <a:cubicBezTo>
                  <a:pt x="583530" y="434640"/>
                  <a:pt x="576436" y="427937"/>
                  <a:pt x="641684" y="465221"/>
                </a:cubicBezTo>
                <a:cubicBezTo>
                  <a:pt x="658424" y="474787"/>
                  <a:pt x="671344" y="491765"/>
                  <a:pt x="689811" y="497305"/>
                </a:cubicBezTo>
                <a:cubicBezTo>
                  <a:pt x="726028" y="508170"/>
                  <a:pt x="764674" y="508000"/>
                  <a:pt x="802105" y="513347"/>
                </a:cubicBezTo>
                <a:cubicBezTo>
                  <a:pt x="796758" y="534737"/>
                  <a:pt x="776203" y="557796"/>
                  <a:pt x="786063" y="577516"/>
                </a:cubicBezTo>
                <a:cubicBezTo>
                  <a:pt x="796758" y="598906"/>
                  <a:pt x="827326" y="602728"/>
                  <a:pt x="850232" y="609600"/>
                </a:cubicBezTo>
                <a:cubicBezTo>
                  <a:pt x="881387" y="618946"/>
                  <a:pt x="914482" y="619824"/>
                  <a:pt x="946484" y="625642"/>
                </a:cubicBezTo>
                <a:cubicBezTo>
                  <a:pt x="973311" y="630520"/>
                  <a:pt x="999958" y="636337"/>
                  <a:pt x="1026695" y="641684"/>
                </a:cubicBezTo>
                <a:cubicBezTo>
                  <a:pt x="1048084" y="636337"/>
                  <a:pt x="1070392" y="617454"/>
                  <a:pt x="1090863" y="625642"/>
                </a:cubicBezTo>
                <a:cubicBezTo>
                  <a:pt x="1106563" y="631922"/>
                  <a:pt x="1114467" y="658643"/>
                  <a:pt x="1106905" y="673768"/>
                </a:cubicBezTo>
                <a:cubicBezTo>
                  <a:pt x="1089995" y="707588"/>
                  <a:pt x="1053432" y="727242"/>
                  <a:pt x="1026695" y="753979"/>
                </a:cubicBezTo>
                <a:cubicBezTo>
                  <a:pt x="991213" y="789461"/>
                  <a:pt x="968820" y="805559"/>
                  <a:pt x="946484" y="850232"/>
                </a:cubicBezTo>
                <a:cubicBezTo>
                  <a:pt x="938922" y="865357"/>
                  <a:pt x="935789" y="882316"/>
                  <a:pt x="930442" y="898358"/>
                </a:cubicBezTo>
                <a:cubicBezTo>
                  <a:pt x="1030500" y="965064"/>
                  <a:pt x="927069" y="914400"/>
                  <a:pt x="1026695" y="914400"/>
                </a:cubicBezTo>
                <a:cubicBezTo>
                  <a:pt x="1091086" y="914400"/>
                  <a:pt x="1155032" y="925095"/>
                  <a:pt x="1219200" y="930442"/>
                </a:cubicBezTo>
                <a:cubicBezTo>
                  <a:pt x="1237862" y="986428"/>
                  <a:pt x="1241605" y="991024"/>
                  <a:pt x="1251284" y="1058779"/>
                </a:cubicBezTo>
                <a:cubicBezTo>
                  <a:pt x="1252796" y="1069366"/>
                  <a:pt x="1251284" y="1080168"/>
                  <a:pt x="1251284" y="1090863"/>
                </a:cubicBezTo>
              </a:path>
            </a:pathLst>
          </a:cu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4" name="TextBox 13"/>
          <p:cNvSpPr txBox="1">
            <a:spLocks noChangeArrowheads="1"/>
          </p:cNvSpPr>
          <p:nvPr/>
        </p:nvSpPr>
        <p:spPr bwMode="auto">
          <a:xfrm>
            <a:off x="5772150" y="3028950"/>
            <a:ext cx="8493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Light</a:t>
            </a: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5" name="Arc 14"/>
          <p:cNvSpPr/>
          <p:nvPr/>
        </p:nvSpPr>
        <p:spPr bwMode="auto">
          <a:xfrm rot="16200000">
            <a:off x="7713663" y="3692525"/>
            <a:ext cx="827087" cy="881063"/>
          </a:xfrm>
          <a:prstGeom prst="arc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226" name="TextBox 15"/>
          <p:cNvSpPr txBox="1">
            <a:spLocks noChangeArrowheads="1"/>
          </p:cNvSpPr>
          <p:nvPr/>
        </p:nvSpPr>
        <p:spPr bwMode="auto">
          <a:xfrm>
            <a:off x="7956550" y="3260725"/>
            <a:ext cx="10668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Energy</a:t>
            </a:r>
            <a:endParaRPr lang="en-US" altLang="zh-CN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227" name="Content Placeholder 2"/>
          <p:cNvSpPr>
            <a:spLocks noGrp="1"/>
          </p:cNvSpPr>
          <p:nvPr>
            <p:ph idx="1"/>
          </p:nvPr>
        </p:nvSpPr>
        <p:spPr>
          <a:xfrm>
            <a:off x="685800" y="279400"/>
            <a:ext cx="7772400" cy="865188"/>
          </a:xfrm>
        </p:spPr>
        <p:txBody>
          <a:bodyPr/>
          <a:lstStyle/>
          <a:p>
            <a:pPr algn="ctr" eaLnBrk="1" hangingPunct="1"/>
            <a:r>
              <a:rPr lang="en-US" altLang="zh-CN" sz="36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Photosynthesis and cell respiration</a:t>
            </a:r>
            <a:endParaRPr lang="en-US" altLang="zh-CN" sz="3600" b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TFlZjIzMmQyMjllNTBiODA2MDJmZDNlYzJmMTdmNmEifQ=="/>
</p:tagLst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 Presentation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12283</Words>
  <Application>WPS 演示</Application>
  <PresentationFormat>全屏显示(4:3)</PresentationFormat>
  <Paragraphs>513</Paragraphs>
  <Slides>62</Slides>
  <Notes>15</Notes>
  <HiddenSlides>0</HiddenSlides>
  <MMClips>3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77" baseType="lpstr">
      <vt:lpstr>Arial</vt:lpstr>
      <vt:lpstr>宋体</vt:lpstr>
      <vt:lpstr>Wingdings</vt:lpstr>
      <vt:lpstr>Times</vt:lpstr>
      <vt:lpstr>Times New Roman</vt:lpstr>
      <vt:lpstr>微软雅黑</vt:lpstr>
      <vt:lpstr>Arial Unicode MS</vt:lpstr>
      <vt:lpstr>Calibri</vt:lpstr>
      <vt:lpstr>MS PGothic</vt:lpstr>
      <vt:lpstr>Arial</vt:lpstr>
      <vt:lpstr>Symbol</vt:lpstr>
      <vt:lpstr>华文新魏</vt:lpstr>
      <vt:lpstr>Helvetica</vt:lpstr>
      <vt:lpstr>Tahoma</vt:lpstr>
      <vt:lpstr>Blank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Most biochemical reactions fall into 5 general (not mutually exclusive) categories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Different compounds are in different levels of oxidation, “own” different numbers of electrons</vt:lpstr>
      <vt:lpstr>Different compounds are in different levels of oxidation, “own” different numbers of electrons</vt:lpstr>
      <vt:lpstr>Functional groups in organic compounds present in one of four general oxidation states  </vt:lpstr>
      <vt:lpstr>PowerPoint 演示文稿</vt:lpstr>
      <vt:lpstr>PowerPoint 演示文稿</vt:lpstr>
      <vt:lpstr>Free energy change in oxidation-reduction reactions can be calculated from the reduction potentials</vt:lpstr>
      <vt:lpstr>PowerPoint 演示文稿</vt:lpstr>
      <vt:lpstr>PowerPoint 演示文稿</vt:lpstr>
      <vt:lpstr> </vt:lpstr>
      <vt:lpstr>PowerPoint 演示文稿</vt:lpstr>
      <vt:lpstr>Actual free energy change can be calculated from reduction potential differences</vt:lpstr>
      <vt:lpstr>PowerPoint 演示文稿</vt:lpstr>
      <vt:lpstr>PowerPoint 演示文稿</vt:lpstr>
      <vt:lpstr>Nicotinamide adenine dinucleotide (NAD+) was found to be a common cofactor for hydrogen-transferring enzymes (1906) </vt:lpstr>
      <vt:lpstr>Pellagra (癞皮病), a type of Vitamin deficiency</vt:lpstr>
      <vt:lpstr>Pellagra (癞皮病), infection or diet?</vt:lpstr>
      <vt:lpstr>Niacin is the precursor to synthesize NAD/NADP</vt:lpstr>
      <vt:lpstr>NAD/NADP found to be universal electron carriers of hydride ion (2 e-)</vt:lpstr>
      <vt:lpstr>NAD+ and NADH display different absorption</vt:lpstr>
      <vt:lpstr>NAD+/NADH cycle (oscillation) imaged in cells</vt:lpstr>
      <vt:lpstr>NAD+/NADH cycle (oscillation) imaged in cells</vt:lpstr>
      <vt:lpstr>NAD+/NADH ratio: indicator of the redox state of cells</vt:lpstr>
      <vt:lpstr>PowerPoint 演示文稿</vt:lpstr>
      <vt:lpstr>FMN/FAD was found as a common iron-free yellow pigment involved in respiration (1934) </vt:lpstr>
      <vt:lpstr>★ FAD &amp; FMN are tightly bound (noncovalently or covalently) prosthetic groups in flavoproteins;  ★ Being 1e- or 2e- carriers;  ★ Their E'o varies in different enzymes;  ★ They are light-absorbing in cryptochromes (for mammalian circadian rhythms) and photolyases (for DNA repair).   </vt:lpstr>
      <vt:lpstr>Riboflavin (vitamin B2) provides precursors for making FAD/FMN</vt:lpstr>
      <vt:lpstr>Summary</vt:lpstr>
    </vt:vector>
  </TitlesOfParts>
  <Company>W. H. Freeman &amp; Company</Company>
  <LinksUpToDate>false</LinksUpToDate>
  <SharedDoc>false</SharedDoc>
  <HyperlinksChanged>false</HyperlinksChanged>
  <AppVersion>14.0000</AppVersion>
  <Manager>Sumanas, Inc.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Lehninger Principles of Biochemistry</dc:title>
  <dc:creator>Nelson and Cox</dc:creator>
  <cp:lastModifiedBy>彩星、巧成拙</cp:lastModifiedBy>
  <cp:revision>251</cp:revision>
  <dcterms:created xsi:type="dcterms:W3CDTF">2002-12-24T01:08:00Z</dcterms:created>
  <dcterms:modified xsi:type="dcterms:W3CDTF">2023-04-24T09:49:44Z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CD03E09D37084CAB8447CCBFBBB38A83_12</vt:lpwstr>
  </property>
  <property fmtid="{D5CDD505-2E9C-101B-9397-08002B2CF9AE}" pid="3" name="KSOProductBuildVer">
    <vt:lpwstr>2052-11.1.0.14036</vt:lpwstr>
  </property>
</Properties>
</file>